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sldIdLst>
    <p:sldId id="279" r:id="rId2"/>
    <p:sldId id="361" r:id="rId3"/>
    <p:sldId id="298" r:id="rId4"/>
    <p:sldId id="340" r:id="rId5"/>
    <p:sldId id="339" r:id="rId6"/>
    <p:sldId id="338" r:id="rId7"/>
    <p:sldId id="342" r:id="rId8"/>
    <p:sldId id="370" r:id="rId9"/>
    <p:sldId id="360" r:id="rId10"/>
    <p:sldId id="359" r:id="rId11"/>
    <p:sldId id="365" r:id="rId12"/>
    <p:sldId id="363" r:id="rId13"/>
    <p:sldId id="366" r:id="rId14"/>
    <p:sldId id="362" r:id="rId15"/>
    <p:sldId id="358" r:id="rId16"/>
    <p:sldId id="371" r:id="rId17"/>
    <p:sldId id="364" r:id="rId18"/>
    <p:sldId id="375" r:id="rId19"/>
    <p:sldId id="367" r:id="rId20"/>
    <p:sldId id="368" r:id="rId21"/>
    <p:sldId id="372" r:id="rId22"/>
    <p:sldId id="373" r:id="rId23"/>
    <p:sldId id="369" r:id="rId24"/>
    <p:sldId id="30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30C"/>
    <a:srgbClr val="C5050C"/>
    <a:srgbClr val="047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/>
    <p:restoredTop sz="93099" autoAdjust="0"/>
  </p:normalViewPr>
  <p:slideViewPr>
    <p:cSldViewPr snapToGrid="0" snapToObjects="1">
      <p:cViewPr varScale="1">
        <p:scale>
          <a:sx n="99" d="100"/>
          <a:sy n="99" d="100"/>
        </p:scale>
        <p:origin x="88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D3D3AF-F6A5-46FE-BC2B-9CC643BB5C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316729-0608-41AE-83EB-8F291BE4BB88}">
      <dgm:prSet phldrT="[Text]" custT="1"/>
      <dgm:spPr/>
      <dgm:t>
        <a:bodyPr/>
        <a:lstStyle/>
        <a:p>
          <a:r>
            <a:rPr lang="en-US" sz="2800" dirty="0"/>
            <a:t>Position Restriction</a:t>
          </a:r>
        </a:p>
      </dgm:t>
    </dgm:pt>
    <dgm:pt modelId="{C3C96042-F638-4917-95AA-7EDA16442B59}" type="parTrans" cxnId="{F76D508E-095D-4265-A5B2-73EBEDF63AE6}">
      <dgm:prSet/>
      <dgm:spPr/>
      <dgm:t>
        <a:bodyPr/>
        <a:lstStyle/>
        <a:p>
          <a:endParaRPr lang="en-US"/>
        </a:p>
      </dgm:t>
    </dgm:pt>
    <dgm:pt modelId="{2498D94A-554B-42B9-9AB3-0A2605552203}" type="sibTrans" cxnId="{F76D508E-095D-4265-A5B2-73EBEDF63AE6}">
      <dgm:prSet/>
      <dgm:spPr/>
      <dgm:t>
        <a:bodyPr/>
        <a:lstStyle/>
        <a:p>
          <a:endParaRPr lang="en-US"/>
        </a:p>
      </dgm:t>
    </dgm:pt>
    <dgm:pt modelId="{588F984A-E03C-45C0-BCCF-6187438C8709}">
      <dgm:prSet phldrT="[Text]" custT="1"/>
      <dgm:spPr/>
      <dgm:t>
        <a:bodyPr/>
        <a:lstStyle/>
        <a:p>
          <a:r>
            <a:rPr lang="en-US" sz="2800" dirty="0"/>
            <a:t>Worker Position</a:t>
          </a:r>
        </a:p>
      </dgm:t>
    </dgm:pt>
    <dgm:pt modelId="{C372CC08-B80E-446C-9771-B093D24873EC}" type="parTrans" cxnId="{D8EB0FB5-4FCA-492A-855A-633BBE7BEAF2}">
      <dgm:prSet/>
      <dgm:spPr/>
      <dgm:t>
        <a:bodyPr/>
        <a:lstStyle/>
        <a:p>
          <a:endParaRPr lang="en-US"/>
        </a:p>
      </dgm:t>
    </dgm:pt>
    <dgm:pt modelId="{766FA0AC-027E-441C-A866-65EEE687A587}" type="sibTrans" cxnId="{D8EB0FB5-4FCA-492A-855A-633BBE7BEAF2}">
      <dgm:prSet/>
      <dgm:spPr/>
      <dgm:t>
        <a:bodyPr/>
        <a:lstStyle/>
        <a:p>
          <a:endParaRPr lang="en-US"/>
        </a:p>
      </dgm:t>
    </dgm:pt>
    <dgm:pt modelId="{407E0366-81BB-4BE3-BB4F-D6F064311739}">
      <dgm:prSet phldrT="[Text]" custT="1"/>
      <dgm:spPr/>
      <dgm:t>
        <a:bodyPr/>
        <a:lstStyle/>
        <a:p>
          <a:r>
            <a:rPr lang="en-US" sz="2800" dirty="0"/>
            <a:t>Worker Position Earning</a:t>
          </a:r>
        </a:p>
      </dgm:t>
    </dgm:pt>
    <dgm:pt modelId="{BC612085-ACE5-489D-89BC-4C34C66EC9A5}" type="parTrans" cxnId="{67F58E0C-2C12-43BC-9729-8BC827062206}">
      <dgm:prSet/>
      <dgm:spPr/>
      <dgm:t>
        <a:bodyPr/>
        <a:lstStyle/>
        <a:p>
          <a:endParaRPr lang="en-US"/>
        </a:p>
      </dgm:t>
    </dgm:pt>
    <dgm:pt modelId="{BBD6D365-842A-499A-9DCF-CBBD4DA3418F}" type="sibTrans" cxnId="{67F58E0C-2C12-43BC-9729-8BC827062206}">
      <dgm:prSet/>
      <dgm:spPr/>
      <dgm:t>
        <a:bodyPr/>
        <a:lstStyle/>
        <a:p>
          <a:endParaRPr lang="en-US"/>
        </a:p>
      </dgm:t>
    </dgm:pt>
    <dgm:pt modelId="{94A4C83D-A265-450C-97A4-F16F98D9B826}">
      <dgm:prSet custT="1"/>
      <dgm:spPr/>
      <dgm:t>
        <a:bodyPr rIns="91440"/>
        <a:lstStyle/>
        <a:p>
          <a:pPr>
            <a:tabLst/>
          </a:pPr>
          <a:r>
            <a:rPr lang="en-US" sz="2400" dirty="0"/>
            <a:t>Costing allocation assigned to position</a:t>
          </a:r>
        </a:p>
      </dgm:t>
    </dgm:pt>
    <dgm:pt modelId="{D2DE1D26-F097-4CDC-B036-D6ED6E77F3A0}" type="parTrans" cxnId="{FE726757-0324-43DF-8B49-C359158085C3}">
      <dgm:prSet/>
      <dgm:spPr/>
      <dgm:t>
        <a:bodyPr/>
        <a:lstStyle/>
        <a:p>
          <a:endParaRPr lang="en-US"/>
        </a:p>
      </dgm:t>
    </dgm:pt>
    <dgm:pt modelId="{C719E141-BC4F-4278-813B-668B046AFABE}" type="sibTrans" cxnId="{FE726757-0324-43DF-8B49-C359158085C3}">
      <dgm:prSet/>
      <dgm:spPr/>
      <dgm:t>
        <a:bodyPr/>
        <a:lstStyle/>
        <a:p>
          <a:endParaRPr lang="en-US"/>
        </a:p>
      </dgm:t>
    </dgm:pt>
    <dgm:pt modelId="{BF326359-3BD7-43B5-8D9E-89BEF1E4E24F}">
      <dgm:prSet custT="1"/>
      <dgm:spPr/>
      <dgm:t>
        <a:bodyPr rIns="91440"/>
        <a:lstStyle/>
        <a:p>
          <a:r>
            <a:rPr lang="en-US" sz="2400" dirty="0"/>
            <a:t>Costing allocation assigned to individual in position</a:t>
          </a:r>
        </a:p>
      </dgm:t>
    </dgm:pt>
    <dgm:pt modelId="{44925CC4-0BB9-4669-8604-96793C7AD5BD}" type="parTrans" cxnId="{1E4A9C43-C5FC-4232-8C83-DA713AB43EE1}">
      <dgm:prSet/>
      <dgm:spPr/>
      <dgm:t>
        <a:bodyPr/>
        <a:lstStyle/>
        <a:p>
          <a:endParaRPr lang="en-US"/>
        </a:p>
      </dgm:t>
    </dgm:pt>
    <dgm:pt modelId="{1BCBE962-BDA6-4AEA-B2C9-9F5BAAB46BD5}" type="sibTrans" cxnId="{1E4A9C43-C5FC-4232-8C83-DA713AB43EE1}">
      <dgm:prSet/>
      <dgm:spPr/>
      <dgm:t>
        <a:bodyPr/>
        <a:lstStyle/>
        <a:p>
          <a:endParaRPr lang="en-US"/>
        </a:p>
      </dgm:t>
    </dgm:pt>
    <dgm:pt modelId="{69595568-7219-46A7-8D69-5938DF09D507}">
      <dgm:prSet custT="1"/>
      <dgm:spPr/>
      <dgm:t>
        <a:bodyPr rIns="91440"/>
        <a:lstStyle/>
        <a:p>
          <a:r>
            <a:rPr lang="en-US" sz="2400" dirty="0"/>
            <a:t>Costing allocation for additional pay compensation options</a:t>
          </a:r>
          <a:endParaRPr lang="en-US" sz="2400" b="1" dirty="0"/>
        </a:p>
      </dgm:t>
    </dgm:pt>
    <dgm:pt modelId="{7A821384-D5EB-4D10-B435-181D0DA01533}" type="parTrans" cxnId="{A84CD5A8-1A56-4E36-86D7-6C9985438BFE}">
      <dgm:prSet/>
      <dgm:spPr/>
      <dgm:t>
        <a:bodyPr/>
        <a:lstStyle/>
        <a:p>
          <a:endParaRPr lang="en-US"/>
        </a:p>
      </dgm:t>
    </dgm:pt>
    <dgm:pt modelId="{E54B1860-96FD-40AE-9378-BE6F0FAD30AA}" type="sibTrans" cxnId="{A84CD5A8-1A56-4E36-86D7-6C9985438BFE}">
      <dgm:prSet/>
      <dgm:spPr/>
      <dgm:t>
        <a:bodyPr/>
        <a:lstStyle/>
        <a:p>
          <a:endParaRPr lang="en-US"/>
        </a:p>
      </dgm:t>
    </dgm:pt>
    <dgm:pt modelId="{C3116575-4CF3-4800-924D-16D9F0FBE753}">
      <dgm:prSet custT="1"/>
      <dgm:spPr/>
      <dgm:t>
        <a:bodyPr rIns="91440"/>
        <a:lstStyle/>
        <a:p>
          <a:pPr>
            <a:tabLst/>
          </a:pPr>
          <a:r>
            <a:rPr lang="en-US" sz="2400" dirty="0"/>
            <a:t>Default costing allocation - CoE is assigning these to program worktags</a:t>
          </a:r>
        </a:p>
      </dgm:t>
    </dgm:pt>
    <dgm:pt modelId="{A0AF633A-2D6C-41CC-93F7-DF191CF5D11F}" type="parTrans" cxnId="{9954F4B5-41F5-4110-BBE4-54857925485C}">
      <dgm:prSet/>
      <dgm:spPr/>
      <dgm:t>
        <a:bodyPr/>
        <a:lstStyle/>
        <a:p>
          <a:endParaRPr lang="en-US"/>
        </a:p>
      </dgm:t>
    </dgm:pt>
    <dgm:pt modelId="{FB20C6FA-DD5E-43EB-92DE-E44B701D5802}" type="sibTrans" cxnId="{9954F4B5-41F5-4110-BBE4-54857925485C}">
      <dgm:prSet/>
      <dgm:spPr/>
      <dgm:t>
        <a:bodyPr/>
        <a:lstStyle/>
        <a:p>
          <a:endParaRPr lang="en-US"/>
        </a:p>
      </dgm:t>
    </dgm:pt>
    <dgm:pt modelId="{FBA11E10-A5C8-41B9-AAA1-0FB92A9E63F1}">
      <dgm:prSet custT="1"/>
      <dgm:spPr/>
      <dgm:t>
        <a:bodyPr rIns="91440"/>
        <a:lstStyle/>
        <a:p>
          <a:pPr>
            <a:tabLst/>
          </a:pPr>
          <a:endParaRPr lang="en-US" sz="2400" dirty="0"/>
        </a:p>
      </dgm:t>
    </dgm:pt>
    <dgm:pt modelId="{2CB838D4-95E9-4B4A-A5DC-E0DFCE7B2E89}" type="parTrans" cxnId="{50C93AB9-4720-41F6-9569-D356E618BD7A}">
      <dgm:prSet/>
      <dgm:spPr/>
      <dgm:t>
        <a:bodyPr/>
        <a:lstStyle/>
        <a:p>
          <a:endParaRPr lang="en-US"/>
        </a:p>
      </dgm:t>
    </dgm:pt>
    <dgm:pt modelId="{969909F4-9A87-442E-BCB8-CB9CF7C79483}" type="sibTrans" cxnId="{50C93AB9-4720-41F6-9569-D356E618BD7A}">
      <dgm:prSet/>
      <dgm:spPr/>
      <dgm:t>
        <a:bodyPr/>
        <a:lstStyle/>
        <a:p>
          <a:endParaRPr lang="en-US"/>
        </a:p>
      </dgm:t>
    </dgm:pt>
    <dgm:pt modelId="{32AD0DBE-69E8-46C3-A083-CAF9DC320BC1}">
      <dgm:prSet custT="1"/>
      <dgm:spPr/>
      <dgm:t>
        <a:bodyPr rIns="91440"/>
        <a:lstStyle/>
        <a:p>
          <a:r>
            <a:rPr lang="en-US" sz="2400" b="0" dirty="0"/>
            <a:t>Sabbatical funding</a:t>
          </a:r>
        </a:p>
      </dgm:t>
    </dgm:pt>
    <dgm:pt modelId="{B09176B0-5BE8-4BD3-B911-111FAC544CDC}" type="parTrans" cxnId="{42865322-99E5-4A3A-BB84-307CF3040499}">
      <dgm:prSet/>
      <dgm:spPr/>
      <dgm:t>
        <a:bodyPr/>
        <a:lstStyle/>
        <a:p>
          <a:endParaRPr lang="en-US"/>
        </a:p>
      </dgm:t>
    </dgm:pt>
    <dgm:pt modelId="{249754D1-F64C-49B0-B792-5BE49B94A902}" type="sibTrans" cxnId="{42865322-99E5-4A3A-BB84-307CF3040499}">
      <dgm:prSet/>
      <dgm:spPr/>
      <dgm:t>
        <a:bodyPr/>
        <a:lstStyle/>
        <a:p>
          <a:endParaRPr lang="en-US"/>
        </a:p>
      </dgm:t>
    </dgm:pt>
    <dgm:pt modelId="{F98B358C-8AC0-4DDE-9CF1-E0A3D522C53C}">
      <dgm:prSet custT="1"/>
      <dgm:spPr/>
      <dgm:t>
        <a:bodyPr rIns="91440"/>
        <a:lstStyle/>
        <a:p>
          <a:r>
            <a:rPr lang="en-US" sz="2400" b="0" dirty="0"/>
            <a:t>Work Study funding</a:t>
          </a:r>
        </a:p>
      </dgm:t>
    </dgm:pt>
    <dgm:pt modelId="{17ABD4C0-C2A3-477D-9395-D02FBAAC65BF}" type="parTrans" cxnId="{A50DE1E8-61F9-4484-AEE8-1032BF83DCA2}">
      <dgm:prSet/>
      <dgm:spPr/>
      <dgm:t>
        <a:bodyPr/>
        <a:lstStyle/>
        <a:p>
          <a:endParaRPr lang="en-US"/>
        </a:p>
      </dgm:t>
    </dgm:pt>
    <dgm:pt modelId="{8FB4DA6A-3590-475B-9683-F465F1054275}" type="sibTrans" cxnId="{A50DE1E8-61F9-4484-AEE8-1032BF83DCA2}">
      <dgm:prSet/>
      <dgm:spPr/>
      <dgm:t>
        <a:bodyPr/>
        <a:lstStyle/>
        <a:p>
          <a:endParaRPr lang="en-US"/>
        </a:p>
      </dgm:t>
    </dgm:pt>
    <dgm:pt modelId="{D51B1635-F617-4CB6-99A9-52AC6187C1F2}" type="pres">
      <dgm:prSet presAssocID="{07D3D3AF-F6A5-46FE-BC2B-9CC643BB5CC9}" presName="Name0" presStyleCnt="0">
        <dgm:presLayoutVars>
          <dgm:dir/>
          <dgm:animLvl val="lvl"/>
          <dgm:resizeHandles val="exact"/>
        </dgm:presLayoutVars>
      </dgm:prSet>
      <dgm:spPr/>
    </dgm:pt>
    <dgm:pt modelId="{C7E619C3-8031-4F6F-B9E9-3D88C5FB119A}" type="pres">
      <dgm:prSet presAssocID="{C9316729-0608-41AE-83EB-8F291BE4BB88}" presName="composite" presStyleCnt="0"/>
      <dgm:spPr/>
    </dgm:pt>
    <dgm:pt modelId="{3AB2C4CD-B19C-47EA-8DF7-84C1D0B9953B}" type="pres">
      <dgm:prSet presAssocID="{C9316729-0608-41AE-83EB-8F291BE4BB88}" presName="parTx" presStyleLbl="alignNode1" presStyleIdx="0" presStyleCnt="3" custLinFactX="14000" custLinFactNeighborX="100000" custLinFactNeighborY="1025">
        <dgm:presLayoutVars>
          <dgm:chMax val="0"/>
          <dgm:chPref val="0"/>
          <dgm:bulletEnabled val="1"/>
        </dgm:presLayoutVars>
      </dgm:prSet>
      <dgm:spPr/>
    </dgm:pt>
    <dgm:pt modelId="{C11C27E8-E67F-4438-AE7E-D0745AABE544}" type="pres">
      <dgm:prSet presAssocID="{C9316729-0608-41AE-83EB-8F291BE4BB88}" presName="desTx" presStyleLbl="alignAccFollowNode1" presStyleIdx="0" presStyleCnt="3" custLinFactX="14000" custLinFactNeighborX="100000" custLinFactNeighborY="337">
        <dgm:presLayoutVars>
          <dgm:bulletEnabled val="1"/>
        </dgm:presLayoutVars>
      </dgm:prSet>
      <dgm:spPr/>
    </dgm:pt>
    <dgm:pt modelId="{A8B2772F-0269-4BF1-98FF-CB67BDFC9626}" type="pres">
      <dgm:prSet presAssocID="{2498D94A-554B-42B9-9AB3-0A2605552203}" presName="space" presStyleCnt="0"/>
      <dgm:spPr/>
    </dgm:pt>
    <dgm:pt modelId="{D0A5CF4F-339A-4EC7-A95C-000246B009CE}" type="pres">
      <dgm:prSet presAssocID="{588F984A-E03C-45C0-BCCF-6187438C8709}" presName="composite" presStyleCnt="0"/>
      <dgm:spPr/>
    </dgm:pt>
    <dgm:pt modelId="{689EA65B-7F77-4221-83FC-A6E5EBDE65B9}" type="pres">
      <dgm:prSet presAssocID="{588F984A-E03C-45C0-BCCF-6187438C8709}" presName="parTx" presStyleLbl="alignNode1" presStyleIdx="1" presStyleCnt="3" custLinFactX="-14103" custLinFactNeighborX="-100000" custLinFactNeighborY="779">
        <dgm:presLayoutVars>
          <dgm:chMax val="0"/>
          <dgm:chPref val="0"/>
          <dgm:bulletEnabled val="1"/>
        </dgm:presLayoutVars>
      </dgm:prSet>
      <dgm:spPr/>
    </dgm:pt>
    <dgm:pt modelId="{4DDE179A-24B6-4AD9-A986-AB74E0A72C13}" type="pres">
      <dgm:prSet presAssocID="{588F984A-E03C-45C0-BCCF-6187438C8709}" presName="desTx" presStyleLbl="alignAccFollowNode1" presStyleIdx="1" presStyleCnt="3" custLinFactX="-14103" custLinFactNeighborX="-100000" custLinFactNeighborY="1012">
        <dgm:presLayoutVars>
          <dgm:bulletEnabled val="1"/>
        </dgm:presLayoutVars>
      </dgm:prSet>
      <dgm:spPr/>
    </dgm:pt>
    <dgm:pt modelId="{8834859D-807D-4774-BA28-4F318A43A4DD}" type="pres">
      <dgm:prSet presAssocID="{766FA0AC-027E-441C-A866-65EEE687A587}" presName="space" presStyleCnt="0"/>
      <dgm:spPr/>
    </dgm:pt>
    <dgm:pt modelId="{A8AFC6B8-962E-4D11-AF54-EB8B0350CF20}" type="pres">
      <dgm:prSet presAssocID="{407E0366-81BB-4BE3-BB4F-D6F064311739}" presName="composite" presStyleCnt="0"/>
      <dgm:spPr/>
    </dgm:pt>
    <dgm:pt modelId="{C38C8E51-43F8-4D99-AB31-0D2783598FDC}" type="pres">
      <dgm:prSet presAssocID="{407E0366-81BB-4BE3-BB4F-D6F06431173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B0096BD-FD94-4EA4-9028-F73E2C4CB97C}" type="pres">
      <dgm:prSet presAssocID="{407E0366-81BB-4BE3-BB4F-D6F06431173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7F58E0C-2C12-43BC-9729-8BC827062206}" srcId="{07D3D3AF-F6A5-46FE-BC2B-9CC643BB5CC9}" destId="{407E0366-81BB-4BE3-BB4F-D6F064311739}" srcOrd="2" destOrd="0" parTransId="{BC612085-ACE5-489D-89BC-4C34C66EC9A5}" sibTransId="{BBD6D365-842A-499A-9DCF-CBBD4DA3418F}"/>
    <dgm:cxn modelId="{42865322-99E5-4A3A-BB84-307CF3040499}" srcId="{407E0366-81BB-4BE3-BB4F-D6F064311739}" destId="{32AD0DBE-69E8-46C3-A083-CAF9DC320BC1}" srcOrd="1" destOrd="0" parTransId="{B09176B0-5BE8-4BD3-B911-111FAC544CDC}" sibTransId="{249754D1-F64C-49B0-B792-5BE49B94A902}"/>
    <dgm:cxn modelId="{4A8D7D25-BCC1-46FA-B51E-8172F20C4376}" type="presOf" srcId="{94A4C83D-A265-450C-97A4-F16F98D9B826}" destId="{C11C27E8-E67F-4438-AE7E-D0745AABE544}" srcOrd="0" destOrd="0" presId="urn:microsoft.com/office/officeart/2005/8/layout/hList1"/>
    <dgm:cxn modelId="{F8825035-7F88-482F-9F09-8FF886B65AB3}" type="presOf" srcId="{C9316729-0608-41AE-83EB-8F291BE4BB88}" destId="{3AB2C4CD-B19C-47EA-8DF7-84C1D0B9953B}" srcOrd="0" destOrd="0" presId="urn:microsoft.com/office/officeart/2005/8/layout/hList1"/>
    <dgm:cxn modelId="{1E4A9C43-C5FC-4232-8C83-DA713AB43EE1}" srcId="{588F984A-E03C-45C0-BCCF-6187438C8709}" destId="{BF326359-3BD7-43B5-8D9E-89BEF1E4E24F}" srcOrd="0" destOrd="0" parTransId="{44925CC4-0BB9-4669-8604-96793C7AD5BD}" sibTransId="{1BCBE962-BDA6-4AEA-B2C9-9F5BAAB46BD5}"/>
    <dgm:cxn modelId="{C99DA063-3637-420C-966B-E3E5974B2C98}" type="presOf" srcId="{588F984A-E03C-45C0-BCCF-6187438C8709}" destId="{689EA65B-7F77-4221-83FC-A6E5EBDE65B9}" srcOrd="0" destOrd="0" presId="urn:microsoft.com/office/officeart/2005/8/layout/hList1"/>
    <dgm:cxn modelId="{FE726757-0324-43DF-8B49-C359158085C3}" srcId="{C9316729-0608-41AE-83EB-8F291BE4BB88}" destId="{94A4C83D-A265-450C-97A4-F16F98D9B826}" srcOrd="0" destOrd="0" parTransId="{D2DE1D26-F097-4CDC-B036-D6ED6E77F3A0}" sibTransId="{C719E141-BC4F-4278-813B-668B046AFABE}"/>
    <dgm:cxn modelId="{B0265B78-D035-4240-8477-AEC13DE1D4A3}" type="presOf" srcId="{BF326359-3BD7-43B5-8D9E-89BEF1E4E24F}" destId="{4DDE179A-24B6-4AD9-A986-AB74E0A72C13}" srcOrd="0" destOrd="0" presId="urn:microsoft.com/office/officeart/2005/8/layout/hList1"/>
    <dgm:cxn modelId="{F76D508E-095D-4265-A5B2-73EBEDF63AE6}" srcId="{07D3D3AF-F6A5-46FE-BC2B-9CC643BB5CC9}" destId="{C9316729-0608-41AE-83EB-8F291BE4BB88}" srcOrd="0" destOrd="0" parTransId="{C3C96042-F638-4917-95AA-7EDA16442B59}" sibTransId="{2498D94A-554B-42B9-9AB3-0A2605552203}"/>
    <dgm:cxn modelId="{E09A5397-C37A-4A0D-BEE1-8A7B0716989E}" type="presOf" srcId="{407E0366-81BB-4BE3-BB4F-D6F064311739}" destId="{C38C8E51-43F8-4D99-AB31-0D2783598FDC}" srcOrd="0" destOrd="0" presId="urn:microsoft.com/office/officeart/2005/8/layout/hList1"/>
    <dgm:cxn modelId="{2446839D-A3E3-40E1-B3E3-3B6FC8FEFEF3}" type="presOf" srcId="{FBA11E10-A5C8-41B9-AAA1-0FB92A9E63F1}" destId="{C11C27E8-E67F-4438-AE7E-D0745AABE544}" srcOrd="0" destOrd="1" presId="urn:microsoft.com/office/officeart/2005/8/layout/hList1"/>
    <dgm:cxn modelId="{A84CD5A8-1A56-4E36-86D7-6C9985438BFE}" srcId="{407E0366-81BB-4BE3-BB4F-D6F064311739}" destId="{69595568-7219-46A7-8D69-5938DF09D507}" srcOrd="0" destOrd="0" parTransId="{7A821384-D5EB-4D10-B435-181D0DA01533}" sibTransId="{E54B1860-96FD-40AE-9378-BE6F0FAD30AA}"/>
    <dgm:cxn modelId="{23B67CAC-3495-41F4-8E6C-D76825F0FE44}" type="presOf" srcId="{F98B358C-8AC0-4DDE-9CF1-E0A3D522C53C}" destId="{1B0096BD-FD94-4EA4-9028-F73E2C4CB97C}" srcOrd="0" destOrd="2" presId="urn:microsoft.com/office/officeart/2005/8/layout/hList1"/>
    <dgm:cxn modelId="{D8EB0FB5-4FCA-492A-855A-633BBE7BEAF2}" srcId="{07D3D3AF-F6A5-46FE-BC2B-9CC643BB5CC9}" destId="{588F984A-E03C-45C0-BCCF-6187438C8709}" srcOrd="1" destOrd="0" parTransId="{C372CC08-B80E-446C-9771-B093D24873EC}" sibTransId="{766FA0AC-027E-441C-A866-65EEE687A587}"/>
    <dgm:cxn modelId="{9954F4B5-41F5-4110-BBE4-54857925485C}" srcId="{C9316729-0608-41AE-83EB-8F291BE4BB88}" destId="{C3116575-4CF3-4800-924D-16D9F0FBE753}" srcOrd="2" destOrd="0" parTransId="{A0AF633A-2D6C-41CC-93F7-DF191CF5D11F}" sibTransId="{FB20C6FA-DD5E-43EB-92DE-E44B701D5802}"/>
    <dgm:cxn modelId="{50C93AB9-4720-41F6-9569-D356E618BD7A}" srcId="{C9316729-0608-41AE-83EB-8F291BE4BB88}" destId="{FBA11E10-A5C8-41B9-AAA1-0FB92A9E63F1}" srcOrd="1" destOrd="0" parTransId="{2CB838D4-95E9-4B4A-A5DC-E0DFCE7B2E89}" sibTransId="{969909F4-9A87-442E-BCB8-CB9CF7C79483}"/>
    <dgm:cxn modelId="{B7306BBB-0581-439A-A2FA-D83CD3ABFC41}" type="presOf" srcId="{C3116575-4CF3-4800-924D-16D9F0FBE753}" destId="{C11C27E8-E67F-4438-AE7E-D0745AABE544}" srcOrd="0" destOrd="2" presId="urn:microsoft.com/office/officeart/2005/8/layout/hList1"/>
    <dgm:cxn modelId="{9809FAC1-7AC6-40E0-90F7-D8C0C3C03DAE}" type="presOf" srcId="{07D3D3AF-F6A5-46FE-BC2B-9CC643BB5CC9}" destId="{D51B1635-F617-4CB6-99A9-52AC6187C1F2}" srcOrd="0" destOrd="0" presId="urn:microsoft.com/office/officeart/2005/8/layout/hList1"/>
    <dgm:cxn modelId="{D5C2F7DC-D26E-4C24-BD83-4405118D6595}" type="presOf" srcId="{69595568-7219-46A7-8D69-5938DF09D507}" destId="{1B0096BD-FD94-4EA4-9028-F73E2C4CB97C}" srcOrd="0" destOrd="0" presId="urn:microsoft.com/office/officeart/2005/8/layout/hList1"/>
    <dgm:cxn modelId="{A50DE1E8-61F9-4484-AEE8-1032BF83DCA2}" srcId="{407E0366-81BB-4BE3-BB4F-D6F064311739}" destId="{F98B358C-8AC0-4DDE-9CF1-E0A3D522C53C}" srcOrd="2" destOrd="0" parTransId="{17ABD4C0-C2A3-477D-9395-D02FBAAC65BF}" sibTransId="{8FB4DA6A-3590-475B-9683-F465F1054275}"/>
    <dgm:cxn modelId="{894390EF-ADC0-4874-B098-7DCA9C002B62}" type="presOf" srcId="{32AD0DBE-69E8-46C3-A083-CAF9DC320BC1}" destId="{1B0096BD-FD94-4EA4-9028-F73E2C4CB97C}" srcOrd="0" destOrd="1" presId="urn:microsoft.com/office/officeart/2005/8/layout/hList1"/>
    <dgm:cxn modelId="{3AA31534-AFC0-4794-87EC-CB4E43E44C09}" type="presParOf" srcId="{D51B1635-F617-4CB6-99A9-52AC6187C1F2}" destId="{C7E619C3-8031-4F6F-B9E9-3D88C5FB119A}" srcOrd="0" destOrd="0" presId="urn:microsoft.com/office/officeart/2005/8/layout/hList1"/>
    <dgm:cxn modelId="{252AF123-32F4-442D-AEC8-C2238BE202E8}" type="presParOf" srcId="{C7E619C3-8031-4F6F-B9E9-3D88C5FB119A}" destId="{3AB2C4CD-B19C-47EA-8DF7-84C1D0B9953B}" srcOrd="0" destOrd="0" presId="urn:microsoft.com/office/officeart/2005/8/layout/hList1"/>
    <dgm:cxn modelId="{96147839-83F2-4C94-95D9-59ED7D7B5347}" type="presParOf" srcId="{C7E619C3-8031-4F6F-B9E9-3D88C5FB119A}" destId="{C11C27E8-E67F-4438-AE7E-D0745AABE544}" srcOrd="1" destOrd="0" presId="urn:microsoft.com/office/officeart/2005/8/layout/hList1"/>
    <dgm:cxn modelId="{1A0B088E-6F3D-4AA2-9CAD-7C10AE22AB49}" type="presParOf" srcId="{D51B1635-F617-4CB6-99A9-52AC6187C1F2}" destId="{A8B2772F-0269-4BF1-98FF-CB67BDFC9626}" srcOrd="1" destOrd="0" presId="urn:microsoft.com/office/officeart/2005/8/layout/hList1"/>
    <dgm:cxn modelId="{C33A043B-9F6D-4CA0-B1AE-A279E61058BE}" type="presParOf" srcId="{D51B1635-F617-4CB6-99A9-52AC6187C1F2}" destId="{D0A5CF4F-339A-4EC7-A95C-000246B009CE}" srcOrd="2" destOrd="0" presId="urn:microsoft.com/office/officeart/2005/8/layout/hList1"/>
    <dgm:cxn modelId="{29CDBBDF-B3D4-4D0D-848F-254E12A6F680}" type="presParOf" srcId="{D0A5CF4F-339A-4EC7-A95C-000246B009CE}" destId="{689EA65B-7F77-4221-83FC-A6E5EBDE65B9}" srcOrd="0" destOrd="0" presId="urn:microsoft.com/office/officeart/2005/8/layout/hList1"/>
    <dgm:cxn modelId="{97DA66FB-F6D9-4C31-8AA1-6DD456F44867}" type="presParOf" srcId="{D0A5CF4F-339A-4EC7-A95C-000246B009CE}" destId="{4DDE179A-24B6-4AD9-A986-AB74E0A72C13}" srcOrd="1" destOrd="0" presId="urn:microsoft.com/office/officeart/2005/8/layout/hList1"/>
    <dgm:cxn modelId="{9283C6F2-9819-4F60-88A3-F61CA59BB958}" type="presParOf" srcId="{D51B1635-F617-4CB6-99A9-52AC6187C1F2}" destId="{8834859D-807D-4774-BA28-4F318A43A4DD}" srcOrd="3" destOrd="0" presId="urn:microsoft.com/office/officeart/2005/8/layout/hList1"/>
    <dgm:cxn modelId="{CF7B6B8E-435A-4321-B185-293BB70D0B9D}" type="presParOf" srcId="{D51B1635-F617-4CB6-99A9-52AC6187C1F2}" destId="{A8AFC6B8-962E-4D11-AF54-EB8B0350CF20}" srcOrd="4" destOrd="0" presId="urn:microsoft.com/office/officeart/2005/8/layout/hList1"/>
    <dgm:cxn modelId="{19CE41CE-CA4C-4100-9123-4F8773E1B441}" type="presParOf" srcId="{A8AFC6B8-962E-4D11-AF54-EB8B0350CF20}" destId="{C38C8E51-43F8-4D99-AB31-0D2783598FDC}" srcOrd="0" destOrd="0" presId="urn:microsoft.com/office/officeart/2005/8/layout/hList1"/>
    <dgm:cxn modelId="{723451A8-E504-4CB6-940A-14E5923BBD87}" type="presParOf" srcId="{A8AFC6B8-962E-4D11-AF54-EB8B0350CF20}" destId="{1B0096BD-FD94-4EA4-9028-F73E2C4CB97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2C4CD-B19C-47EA-8DF7-84C1D0B9953B}">
      <dsp:nvSpPr>
        <dsp:cNvPr id="0" name=""/>
        <dsp:cNvSpPr/>
      </dsp:nvSpPr>
      <dsp:spPr>
        <a:xfrm>
          <a:off x="3525523" y="403122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Position Restriction</a:t>
          </a:r>
        </a:p>
      </dsp:txBody>
      <dsp:txXfrm>
        <a:off x="3525523" y="403122"/>
        <a:ext cx="3089784" cy="1235913"/>
      </dsp:txXfrm>
    </dsp:sp>
    <dsp:sp modelId="{C11C27E8-E67F-4438-AE7E-D0745AABE544}">
      <dsp:nvSpPr>
        <dsp:cNvPr id="0" name=""/>
        <dsp:cNvSpPr/>
      </dsp:nvSpPr>
      <dsp:spPr>
        <a:xfrm>
          <a:off x="3525523" y="1635989"/>
          <a:ext cx="3089784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r>
            <a:rPr lang="en-US" sz="2400" kern="1200" dirty="0"/>
            <a:t>Costing allocation assigned to position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r>
            <a:rPr lang="en-US" sz="2400" kern="1200" dirty="0"/>
            <a:t>Default costing allocation - CoE is assigning these to program worktags</a:t>
          </a:r>
        </a:p>
      </dsp:txBody>
      <dsp:txXfrm>
        <a:off x="3525523" y="1635989"/>
        <a:ext cx="3089784" cy="2854800"/>
      </dsp:txXfrm>
    </dsp:sp>
    <dsp:sp modelId="{689EA65B-7F77-4221-83FC-A6E5EBDE65B9}">
      <dsp:nvSpPr>
        <dsp:cNvPr id="0" name=""/>
        <dsp:cNvSpPr/>
      </dsp:nvSpPr>
      <dsp:spPr>
        <a:xfrm>
          <a:off x="0" y="400082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Worker Position</a:t>
          </a:r>
        </a:p>
      </dsp:txBody>
      <dsp:txXfrm>
        <a:off x="0" y="400082"/>
        <a:ext cx="3089784" cy="1235913"/>
      </dsp:txXfrm>
    </dsp:sp>
    <dsp:sp modelId="{4DDE179A-24B6-4AD9-A986-AB74E0A72C13}">
      <dsp:nvSpPr>
        <dsp:cNvPr id="0" name=""/>
        <dsp:cNvSpPr/>
      </dsp:nvSpPr>
      <dsp:spPr>
        <a:xfrm>
          <a:off x="0" y="1655259"/>
          <a:ext cx="3089784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Costing allocation assigned to individual in position</a:t>
          </a:r>
        </a:p>
      </dsp:txBody>
      <dsp:txXfrm>
        <a:off x="0" y="1655259"/>
        <a:ext cx="3089784" cy="2854800"/>
      </dsp:txXfrm>
    </dsp:sp>
    <dsp:sp modelId="{C38C8E51-43F8-4D99-AB31-0D2783598FDC}">
      <dsp:nvSpPr>
        <dsp:cNvPr id="0" name=""/>
        <dsp:cNvSpPr/>
      </dsp:nvSpPr>
      <dsp:spPr>
        <a:xfrm>
          <a:off x="7047878" y="390454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Worker Position Earning</a:t>
          </a:r>
        </a:p>
      </dsp:txBody>
      <dsp:txXfrm>
        <a:off x="7047878" y="390454"/>
        <a:ext cx="3089784" cy="1235913"/>
      </dsp:txXfrm>
    </dsp:sp>
    <dsp:sp modelId="{1B0096BD-FD94-4EA4-9028-F73E2C4CB97C}">
      <dsp:nvSpPr>
        <dsp:cNvPr id="0" name=""/>
        <dsp:cNvSpPr/>
      </dsp:nvSpPr>
      <dsp:spPr>
        <a:xfrm>
          <a:off x="7047878" y="1626368"/>
          <a:ext cx="3089784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Costing allocation for additional pay compensation options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Sabbatical funding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Work Study funding</a:t>
          </a:r>
        </a:p>
      </dsp:txBody>
      <dsp:txXfrm>
        <a:off x="7047878" y="1626368"/>
        <a:ext cx="3089784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1671-7E6C-7746-AF0D-CD197AFDFB61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0FB02-D9C2-6A4D-8A7B-43D279C71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3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1975-ED6A-880B-279F-3BE1680D4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DE03D2-7659-6B0F-4924-478462509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AB90A-9FE5-0198-A289-FF680A249D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EFF72C-2A46-E856-B014-2861A02D2F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77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20AB2-DD29-2F5B-C3EA-AADB3BFA4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7686B5-12E4-DEDB-C52A-FE436B54B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A93830-545A-9988-9C76-0DE4978B4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1501F-F36F-6818-77BF-A18ED1980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75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AC34F-0623-42F1-7D3F-6ECA110AE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596179-7125-90FE-EC32-3F31E0E19E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665331-D24A-070A-B5DD-3D31E15BC7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718E2-FC06-D036-5884-18C647A2F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31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1BA3-E5B0-017E-71DE-E44BEF1F3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A60503-D119-3924-ACB9-157326C550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B0413D-7A4B-B274-1BEB-95AF35E33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97FBF4-3C60-48DA-F5AF-F123FC6D0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55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25D5F-3BB4-5956-DF43-368E1EA4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162659-3D61-5BB2-12C3-E57C4EEEB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A6BC61-E096-264F-F9DB-8486CFA156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4ACCBB-181F-9E30-9B34-12EE6FFE9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651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32EC1-63EA-7878-FAF8-25CD923C9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9551B4-0D47-0E4E-985C-52AAB326FD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568327-953D-50E9-D6A4-705B8297C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1B9B3-DED7-F101-3545-F766279917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39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39073-CA82-EEEF-5BC8-370F32F58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614277-0B72-D1CB-0A76-9DF7C127B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C851F1-02C6-21B8-D0E3-8FB74B3AD2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273B7-E8FC-EDA3-0653-ADDCEC66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550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22C4-8054-D877-C742-506F8843D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661F5-D4E2-2505-2E3B-2F1953D798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29680B-743B-03E0-336B-29D6840F5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0EABF-F60E-A4E0-571A-CBDEEAB35D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72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73B25-8615-A4B2-9A44-F85C197D3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09A1AF-DE9A-341E-B267-FE1EBC606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2071FD-C1B0-FEAD-38D6-EF9CDC83D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67A87-0440-A355-5576-A91B7AA235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878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41879-272B-F6BF-C780-2748C5662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95AFD-FCB1-F0AC-185D-A5C58CCDB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EBDB7-1CAD-7733-5D7A-DB0097774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D4009E-319C-26A6-4E3B-EC1C00D72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76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0CB54-2CE4-F172-4E36-DD246FB7E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F423C7-3A49-C0C7-6FAE-6AFA46967E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D3111B-76F8-57D6-8C91-4696C4CCAB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48AD3-9AC7-C31F-DCBD-98ED65DB7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63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5E24-5A28-486D-86F2-739D5AC0A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BD3416-1AED-D01F-0D0A-7F2A3965DD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5E8E5C-5969-98DA-9FBA-8A8B5FD22E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C7174-2E64-10D5-C60A-CEDD76000E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687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0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18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B1D-2732-C37E-29D2-463CB113D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B07901-0CA1-77B2-55B1-D159D20A0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654E23-F2C1-10E0-5CD2-84CAE020E8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DAE33D-2BC5-B37F-3663-6A82436819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33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72811-DAA7-D526-02F0-B84E01FCC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4C637B-550A-F651-2491-E2B835161B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373210-D5C5-88D3-4754-82B5EB8FBF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D18E9-AC87-28A6-EA78-F5977306D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82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3F33D-3792-F049-8973-6F3FD5275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000EB9-531A-E12E-EBDD-67F202D06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2D80E-FB38-C033-D4C7-86CB1AAF0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B443-48F9-22B4-6425-0BEBEFE7C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0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4B784-C885-F2BC-BD8B-23608C8C4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AEA50D-95A2-9087-D76A-C34E6AADB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3B0CB5-9709-D1AB-ED97-CFBDCC867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39DB9-1D0B-EB73-7CC7-EDE974495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00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F431F-F1F2-9760-889D-CEF687E6D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6D3EAC-A85A-AAD3-9C39-CDFB5D0E7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211B1A-8616-63B8-EE12-96141614D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7DFF2-861C-0988-8DAE-0FC0620C0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797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45C58-6860-41E6-1F1F-542397941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FDE14B-C1DE-3C92-4471-BA91E82BE0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A674A9-87EE-37F0-62E8-1A0480B0D9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4E887-5A42-F616-F7DF-CB76E1CF6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30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9108E23-52D9-C183-CC92-B4D512D834D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DFD8B-08E9-0D2F-E5EB-75E6730A7646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99F629-1CE4-46F0-E4B9-5AFD03FE5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9C9BA2D1-77FC-2FEC-B16B-710C952D12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5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F299E6E5-26DE-803C-4A8C-F28EB6EB83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07AD54-E5B9-C8DD-8A97-7A85F48F83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B52606-5965-587A-2F98-3672AE39B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13F11DEC-4B1F-1BD9-F955-5D435450FD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0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10668000" cy="1066800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8D7A7-61EA-C294-43BB-ADAC39B0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836737-3A0D-99EB-4154-AC9729ED0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86E9B334-6231-6F9D-B111-89E9CC4F3F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61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DEBCEC-A6BE-3604-2E8A-6292D72B72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1492C6-757D-92C8-7AD8-4F3C8B903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3E36DDB-C923-BBC8-9359-77DDB5F3DC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0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896AEBB-E2D4-39A6-0D60-04CAB2413C5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1" y="1865722"/>
            <a:ext cx="4128052" cy="1378519"/>
          </a:xfrm>
        </p:spPr>
        <p:txBody>
          <a:bodyPr wrap="square" lIns="0" rIns="0" bIns="0" anchor="b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898B62A4-7E17-982E-F7A8-833D5060D6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3632200"/>
            <a:ext cx="4128053" cy="1377813"/>
          </a:xfrm>
        </p:spPr>
        <p:txBody>
          <a:bodyPr wrap="square" lIns="0" tIns="0" rIns="0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information if needed. There is also an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7185B1-C19B-DCCE-166C-D96498CFA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7200" y="3391217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D3595D-2CAB-8B5E-C330-D53F680B17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0CA025-18CB-17AA-FB68-239B2D2BD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6C56C1C-F57F-DFAB-6834-B44D8D0A60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D61E90-ABED-9561-24A2-80278E01C3EC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918107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no subtit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51954615-64DE-80CE-C298-94425FB6A1C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2739740"/>
            <a:ext cx="4114800" cy="1378519"/>
          </a:xfrm>
        </p:spPr>
        <p:txBody>
          <a:bodyPr wrap="square" lIns="0" rIns="0" bIns="0" anchor="ctr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E5028-21AE-877F-45D4-349A287AB2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9B3AF2-EF14-871C-6DE8-AB9B2766F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5B058E50-158C-5A7A-4FC2-F6B7355AD7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C398AC-9034-DB43-38E3-D6E78FB0493D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58406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 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6F82216D-4181-2279-383A-2293667727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459591"/>
            <a:ext cx="4114800" cy="1432893"/>
          </a:xfrm>
        </p:spPr>
        <p:txBody>
          <a:bodyPr wrap="square" lIns="0" rIns="0" bIns="0" anchor="t" anchorCtr="0">
            <a:spAutoFit/>
          </a:bodyPr>
          <a:lstStyle>
            <a:lvl1pPr marL="0" indent="0">
              <a:buNone/>
              <a:defRPr sz="20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brief text that may have a description or explanation of the photo or graphic on the right. This would be more than a caption, but less than a title slide.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C37E7-17E9-C4B6-5D84-3D1EEE244D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B1F1F0-5C5F-6D74-93E1-76FE8216C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D9B660E2-71CE-9144-9956-4E642C04B9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6B2435-AD3E-0E1B-FF31-DF34A8109329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830590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3158071-2006-BA68-247B-8DDD07B8A4D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16B7A6E-DADF-6C1B-45B9-775C34A992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9078"/>
            <a:ext cx="6479979" cy="352084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photo caption or description (text box will expand to fit) or remove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041487-5784-2733-99C1-9E95F00E1A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82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24844CBA-D3B1-BB84-7ACF-058D2DFA66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20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794936BF-C748-F965-35AD-277F36647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27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6C85D022-030B-C082-3AA0-3F73A7D55A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91000" y="2732215"/>
            <a:ext cx="381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9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2746CA85-3D5E-928E-0CA4-A376628A41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D997BA0-A30F-D158-F5D1-3820A4ECA0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11876D-CF81-D5A9-5E08-6E5662F291F9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E6A711-E31D-7191-D22B-A0A0407FA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2DF68648-F2D6-D602-49CA-0A0D5A4863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8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735EE02-9FB2-6978-0DC6-9E630B19E2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97DB-428B-7175-A139-E5121F2E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31C7B5E7-7624-92BC-D5CB-84F5B9EC16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10FA53-4C22-3CE7-1A67-549D95C19593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3792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90E681E2-A2C8-5C08-70ED-AC5A65A6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B3E71-AE99-438C-D05B-A91BF1C9C4B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3DCB4-0EA1-C674-91E7-27AEFF419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F692B915-28B6-94EC-0731-383448A8DB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14E3B1-3588-59A3-3835-EDE97878C0EA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4329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1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0" y="1840451"/>
            <a:ext cx="9677400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D7FC1-D51F-1334-729D-63CCC5D407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85DBC-17C1-0BB2-ABB7-71A2935B5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614CAAD2-B698-FC31-9927-5D99AA0EB2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6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2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2" y="1840451"/>
            <a:ext cx="4482548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B0DEE38D-2FF0-2A49-A7D1-AF607FA3AB7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23553" y="1840451"/>
            <a:ext cx="4939747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D701D-BF33-CEF4-2A68-BF9F51BDC4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F2691A-220A-1A90-6973-6AEC050D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344DDE36-FCA2-C79A-7717-1C7AD493A7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18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10000"/>
                    <a:lumOff val="9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option for no subtitle.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6C9F2-5465-8D47-8351-B6B681C45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97BB03-8518-2882-21D0-F887A950FE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3257CA-3AF3-2FBE-93BC-B2F800236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46BCEDC2-0731-5229-6E04-9B7710C981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2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D0A5E2A-6ED1-87B8-BE38-0E31BB6388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320CA-8734-9F66-D768-F3B58A5D61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C0E3C-56AC-BFB2-8B07-0E52A8FC9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42A1D137-2EE4-E548-B3B8-F25ECFAF63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1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a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E94CE-F71B-1944-B826-00353C872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847307-4E4A-A681-B6D1-2CAC656160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75A7F-8339-8AE3-43D3-7D232610A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A412245D-C3C4-9CFA-76E9-0CDA4974B2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1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900" y="1828802"/>
            <a:ext cx="9677400" cy="4457701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DA381E-EA45-A279-4790-79F8F0D7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040" y="0"/>
            <a:ext cx="822960" cy="1005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80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60BEB0CE-5BE4-3C1F-AB9C-0E73C757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E952065-CA87-BEBC-035D-0D36EE8DA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9040" y="6489788"/>
            <a:ext cx="822960" cy="365125"/>
          </a:xfrm>
          <a:prstGeom prst="rect">
            <a:avLst/>
          </a:prstGeom>
          <a:noFill/>
          <a:ln w="6350">
            <a:noFill/>
          </a:ln>
        </p:spPr>
        <p:txBody>
          <a:bodyPr vert="horz" wrap="none" lIns="0" tIns="45720" rIns="182880" bIns="45720" rtlCol="0" anchor="ctr" anchorCtr="0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7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2" r:id="rId3"/>
    <p:sldLayoutId id="2147483679" r:id="rId4"/>
    <p:sldLayoutId id="2147483690" r:id="rId5"/>
    <p:sldLayoutId id="2147483691" r:id="rId6"/>
    <p:sldLayoutId id="2147483663" r:id="rId7"/>
    <p:sldLayoutId id="2147483680" r:id="rId8"/>
    <p:sldLayoutId id="2147483673" r:id="rId9"/>
    <p:sldLayoutId id="2147483681" r:id="rId10"/>
    <p:sldLayoutId id="2147483666" r:id="rId11"/>
    <p:sldLayoutId id="2147483667" r:id="rId12"/>
    <p:sldLayoutId id="2147483687" r:id="rId13"/>
    <p:sldLayoutId id="2147483688" r:id="rId14"/>
    <p:sldLayoutId id="2147483689" r:id="rId15"/>
    <p:sldLayoutId id="2147483686" r:id="rId16"/>
    <p:sldLayoutId id="2147483676" r:id="rId17"/>
    <p:sldLayoutId id="2147483677" r:id="rId18"/>
    <p:sldLayoutId id="2147483692" r:id="rId19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Red Hat Display" panose="02010303040201060303" pitchFamily="2" charset="0"/>
          <a:ea typeface="Red Hat Display" panose="02010303040201060303" pitchFamily="2" charset="0"/>
          <a:cs typeface="Red Hat Display" panose="02010303040201060303" pitchFamily="2" charset="0"/>
        </a:defRPr>
      </a:lvl1pPr>
    </p:titleStyle>
    <p:bodyStyle>
      <a:lvl1pPr marL="176205" indent="-176205" algn="l" defTabSz="914354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Arial" panose="020B0604020202020204" pitchFamily="34" charset="0"/>
        <a:buChar char="•"/>
        <a:tabLst/>
        <a:defRPr sz="26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1pPr>
      <a:lvl2pPr marL="634968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2pPr>
      <a:lvl3pPr marL="1092146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3pPr>
      <a:lvl4pPr marL="1542973" indent="-17144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4pPr>
      <a:lvl5pPr marL="2001739" indent="-173030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" userDrawn="1">
          <p15:clr>
            <a:srgbClr val="F26B43"/>
          </p15:clr>
        </p15:guide>
        <p15:guide id="2" pos="72" userDrawn="1">
          <p15:clr>
            <a:srgbClr val="F26B43"/>
          </p15:clr>
        </p15:guide>
        <p15:guide id="3" pos="7608" userDrawn="1">
          <p15:clr>
            <a:srgbClr val="F26B43"/>
          </p15:clr>
        </p15:guide>
        <p15:guide id="4" pos="312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orient="horz" pos="4248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960" userDrawn="1">
          <p15:clr>
            <a:srgbClr val="F26B43"/>
          </p15:clr>
        </p15:guide>
        <p15:guide id="9" pos="7032" userDrawn="1">
          <p15:clr>
            <a:srgbClr val="F26B43"/>
          </p15:clr>
        </p15:guide>
        <p15:guide id="10" pos="936" userDrawn="1">
          <p15:clr>
            <a:srgbClr val="F26B43"/>
          </p15:clr>
        </p15:guide>
        <p15:guide id="11" orient="horz" pos="1152" userDrawn="1">
          <p15:clr>
            <a:srgbClr val="F26B43"/>
          </p15:clr>
        </p15:guide>
        <p15:guide id="12" orient="horz" pos="3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sconsin.edu/shared-services/hr-professional-resource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kb.wisconsin.edu/workday/internal/15294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kb.wisconsin.edu/workday/internal/page.php?id=152149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sconsin.edu/shared-services/hr-professional-resources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b.wisconsin.edu/workday/internal/14461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kb.wisconsin.edu/workday/internal/154186" TargetMode="External"/><Relationship Id="rId5" Type="http://schemas.openxmlformats.org/officeDocument/2006/relationships/hyperlink" Target="https://kb.wisconsin.edu/workday/internal/152948" TargetMode="External"/><Relationship Id="rId4" Type="http://schemas.openxmlformats.org/officeDocument/2006/relationships/hyperlink" Target="https://kb.wisconsin.edu/workday/internal/14468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2536A-AC5A-E9F0-A521-B4B6DE8712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294303"/>
            <a:ext cx="8591751" cy="1285801"/>
          </a:xfrm>
        </p:spPr>
        <p:txBody>
          <a:bodyPr/>
          <a:lstStyle/>
          <a:p>
            <a:r>
              <a:rPr lang="en-US" dirty="0"/>
              <a:t>Costing Allocations</a:t>
            </a:r>
          </a:p>
          <a:p>
            <a:r>
              <a:rPr lang="en-US" dirty="0"/>
              <a:t>Payroll Accounting Adjustments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9651F-8045-8AC4-B5A3-9D8592E3FB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B60A94-C248-9A62-AF3D-80EA5E80BAFC}"/>
              </a:ext>
            </a:extLst>
          </p:cNvPr>
          <p:cNvSpPr txBox="1"/>
          <p:nvPr/>
        </p:nvSpPr>
        <p:spPr>
          <a:xfrm>
            <a:off x="1360773" y="4752840"/>
            <a:ext cx="659481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738" lvl="1"/>
            <a:r>
              <a:rPr lang="en-US" sz="2800" dirty="0">
                <a:solidFill>
                  <a:schemeClr val="bg1"/>
                </a:solidFill>
              </a:rPr>
              <a:t>Cost Center Accounting Specialist</a:t>
            </a:r>
          </a:p>
          <a:p>
            <a:pPr marL="58738" lvl="1"/>
            <a:r>
              <a:rPr lang="en-US" sz="2800" dirty="0">
                <a:solidFill>
                  <a:schemeClr val="bg1"/>
                </a:solidFill>
              </a:rPr>
              <a:t>Position Budget Manager</a:t>
            </a:r>
          </a:p>
          <a:p>
            <a:pPr marL="58738" lvl="1"/>
            <a:r>
              <a:rPr lang="en-US" sz="2800" dirty="0">
                <a:solidFill>
                  <a:schemeClr val="bg1"/>
                </a:solidFill>
              </a:rPr>
              <a:t>Payroll Accounting Adjustment Initiator UW</a:t>
            </a:r>
          </a:p>
        </p:txBody>
      </p:sp>
    </p:spTree>
    <p:extLst>
      <p:ext uri="{BB962C8B-B14F-4D97-AF65-F5344CB8AC3E}">
        <p14:creationId xmlns:p14="http://schemas.microsoft.com/office/powerpoint/2010/main" val="205319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A6DB3-F042-EFEF-026E-A70FC80F7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E0102-57B3-FEEB-7F28-4D009CCA30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91199" y="1242805"/>
            <a:ext cx="7009599" cy="730374"/>
          </a:xfrm>
        </p:spPr>
        <p:txBody>
          <a:bodyPr/>
          <a:lstStyle/>
          <a:p>
            <a:r>
              <a:rPr lang="en-US" dirty="0"/>
              <a:t>Worker Position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1C343-1903-ECBE-B13A-DB2BB98E18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249026-5672-34CA-0B0A-8D1FE278E8C9}"/>
              </a:ext>
            </a:extLst>
          </p:cNvPr>
          <p:cNvSpPr txBox="1"/>
          <p:nvPr/>
        </p:nvSpPr>
        <p:spPr>
          <a:xfrm>
            <a:off x="1090561" y="2334804"/>
            <a:ext cx="100108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 dirty="0"/>
              <a:t>Do not backdate </a:t>
            </a:r>
            <a:r>
              <a:rPr lang="en-US" sz="2400" dirty="0"/>
              <a:t>costing allocations past the current payroll.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/>
              <a:t>The system </a:t>
            </a:r>
            <a:r>
              <a:rPr lang="en-US" sz="2400" u="sng" dirty="0"/>
              <a:t>will not prevent </a:t>
            </a:r>
            <a:r>
              <a:rPr lang="en-US" sz="2400" dirty="0"/>
              <a:t>you from backdating.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/>
              <a:t>Backdating will not change where the payroll was charged.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Be sure to have costing allocations to the end of employment or 6/30/2099.</a:t>
            </a:r>
          </a:p>
          <a:p>
            <a:pPr marL="803275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Costing Allocations can not go past a grant end date.</a:t>
            </a:r>
          </a:p>
          <a:p>
            <a:pPr marL="803275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You can create a second costing allocation to continue funding.</a:t>
            </a:r>
          </a:p>
          <a:p>
            <a:pPr marL="803275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For FY27 budgeting purposes Worker Position costing allocations need to end after 6/30/2027.</a:t>
            </a:r>
          </a:p>
        </p:txBody>
      </p:sp>
    </p:spTree>
    <p:extLst>
      <p:ext uri="{BB962C8B-B14F-4D97-AF65-F5344CB8AC3E}">
        <p14:creationId xmlns:p14="http://schemas.microsoft.com/office/powerpoint/2010/main" val="3112765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11A8B-5804-F56A-16DF-570C738C3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9D3BD-3986-6E80-8BBD-C8EAAA95BC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15073" y="1008291"/>
            <a:ext cx="1561852" cy="436338"/>
          </a:xfrm>
        </p:spPr>
        <p:txBody>
          <a:bodyPr/>
          <a:lstStyle/>
          <a:p>
            <a:pPr algn="ctr"/>
            <a:r>
              <a:rPr lang="en-US" sz="2800" dirty="0"/>
              <a:t>TO DO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662F5-EF8B-9203-4243-D84B08D3CC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F4896D-EDC2-CAB8-39E1-D79F84F2E70D}"/>
              </a:ext>
            </a:extLst>
          </p:cNvPr>
          <p:cNvSpPr txBox="1"/>
          <p:nvPr/>
        </p:nvSpPr>
        <p:spPr>
          <a:xfrm>
            <a:off x="1201978" y="2019578"/>
            <a:ext cx="97880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All non-student employees need Position Restriction and Worker Position Costing Allocations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Confirm Worker Position worktags and percentage charged to those Worktags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Create Payroll Accounting Adjustments to fix any wrong charges in prior payrolls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78D910-202C-CE66-17FA-FC2C348F41A0}"/>
              </a:ext>
            </a:extLst>
          </p:cNvPr>
          <p:cNvSpPr txBox="1"/>
          <p:nvPr/>
        </p:nvSpPr>
        <p:spPr>
          <a:xfrm>
            <a:off x="2372626" y="4734297"/>
            <a:ext cx="74467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Payroll calcs are approximately end of day the Wednesday after the end of the pay period.</a:t>
            </a:r>
          </a:p>
          <a:p>
            <a:endParaRPr lang="en-US" sz="2400" dirty="0"/>
          </a:p>
          <a:p>
            <a:r>
              <a:rPr lang="en-US" sz="2400" dirty="0">
                <a:hlinkClick r:id="rId3"/>
              </a:rPr>
              <a:t>Payroll calendars and other resources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8641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54999-3642-B28E-0AC0-CCBB17024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905E1D3-692B-8A02-E0E9-CC231332C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6275" y="2724325"/>
            <a:ext cx="8947885" cy="1157561"/>
          </a:xfrm>
        </p:spPr>
        <p:txBody>
          <a:bodyPr/>
          <a:lstStyle/>
          <a:p>
            <a:r>
              <a:rPr lang="en-US" dirty="0"/>
              <a:t>Questions/Discussion/ Demonstrations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2F6FF-8839-F84C-5D8C-4B41F3D4309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28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C18AA-D21D-9D28-17AC-7ED1F0612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BA896C-76B4-43C8-0916-EDD9FFD63C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6276" y="3278323"/>
            <a:ext cx="6512692" cy="603563"/>
          </a:xfrm>
        </p:spPr>
        <p:txBody>
          <a:bodyPr/>
          <a:lstStyle/>
          <a:p>
            <a:r>
              <a:rPr lang="en-US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BDAC5-48D3-AE22-6221-82537DAB1FC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78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8F626-C42C-7FA0-674D-EA10880FC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F01D9-54CF-E8F1-E337-2472534FB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50640" y="966115"/>
            <a:ext cx="4690714" cy="436338"/>
          </a:xfrm>
        </p:spPr>
        <p:txBody>
          <a:bodyPr/>
          <a:lstStyle/>
          <a:p>
            <a:pPr algn="ctr"/>
            <a:r>
              <a:rPr lang="en-US" sz="2800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CBF24-53D4-D5BE-DFDE-472312F4D9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3B6DC-6C4A-4B4D-173B-9504B47E219F}"/>
              </a:ext>
            </a:extLst>
          </p:cNvPr>
          <p:cNvSpPr txBox="1"/>
          <p:nvPr/>
        </p:nvSpPr>
        <p:spPr>
          <a:xfrm>
            <a:off x="1183907" y="2274838"/>
            <a:ext cx="935415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hlinkClick r:id="rId3"/>
              </a:rPr>
              <a:t>Student Work Study (FWS)</a:t>
            </a:r>
            <a:endParaRPr lang="en-US" sz="2400" dirty="0"/>
          </a:p>
          <a:p>
            <a:pPr defTabSz="433388"/>
            <a:r>
              <a:rPr lang="en-US" sz="2400" dirty="0"/>
              <a:t>FWS America Counts					FWS Off Campus for Profit</a:t>
            </a:r>
          </a:p>
          <a:p>
            <a:pPr defTabSz="433388"/>
            <a:r>
              <a:rPr lang="en-US" sz="2400" dirty="0"/>
              <a:t>FWS America Counts Overflow		FWS Off Campus For Profit Overflow</a:t>
            </a:r>
          </a:p>
          <a:p>
            <a:pPr defTabSz="433388"/>
            <a:r>
              <a:rPr lang="en-US" sz="2400" dirty="0"/>
              <a:t>FWS America Reads					FWS Off Campus- Non Profit</a:t>
            </a:r>
          </a:p>
          <a:p>
            <a:pPr defTabSz="433388"/>
            <a:r>
              <a:rPr lang="en-US" sz="2400" dirty="0"/>
              <a:t>FWS America Reads Overflow		FWS Off Campus- Non Profit Overflow</a:t>
            </a:r>
          </a:p>
          <a:p>
            <a:pPr defTabSz="433388"/>
            <a:r>
              <a:rPr lang="en-US" sz="2400" dirty="0"/>
              <a:t>FWS On Campus						FWS On Campus Overflow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CD6B96-A41C-3CC9-81EA-DAEE709D9D00}"/>
              </a:ext>
            </a:extLst>
          </p:cNvPr>
          <p:cNvSpPr txBox="1"/>
          <p:nvPr/>
        </p:nvSpPr>
        <p:spPr>
          <a:xfrm>
            <a:off x="4129035" y="5535874"/>
            <a:ext cx="3463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hlinkClick r:id="rId4"/>
              </a:rPr>
              <a:t>Worker Position Earning Codes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3409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15CD0-BA02-32FB-09D6-90BF18374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923FE-5BA9-6F39-4BD5-5695574D99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55541" y="1086621"/>
            <a:ext cx="4680918" cy="636302"/>
          </a:xfrm>
        </p:spPr>
        <p:txBody>
          <a:bodyPr/>
          <a:lstStyle/>
          <a:p>
            <a:pPr algn="ctr"/>
            <a:r>
              <a:rPr lang="en-US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DBCC1-A349-2530-0221-8042AADBF6E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58020E-3B14-16E8-C930-B068E31B30A7}"/>
              </a:ext>
            </a:extLst>
          </p:cNvPr>
          <p:cNvSpPr txBox="1"/>
          <p:nvPr/>
        </p:nvSpPr>
        <p:spPr>
          <a:xfrm>
            <a:off x="5276649" y="1937735"/>
            <a:ext cx="1638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Work Study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2A388-898F-7497-02E0-958D8B2B71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24" y="2614213"/>
            <a:ext cx="10196552" cy="357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51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4A5CD-8754-0EA3-C461-88FBFCC7B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435DE-4618-D1A4-44F6-5F64441C55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55541" y="768470"/>
            <a:ext cx="4680918" cy="636302"/>
          </a:xfrm>
        </p:spPr>
        <p:txBody>
          <a:bodyPr/>
          <a:lstStyle/>
          <a:p>
            <a:pPr algn="ctr"/>
            <a:r>
              <a:rPr lang="en-US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797E8-6E9C-338F-2232-51657B9EAAE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16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C7CB1-96BE-BEBA-79BC-657EC870F1FE}"/>
              </a:ext>
            </a:extLst>
          </p:cNvPr>
          <p:cNvSpPr txBox="1"/>
          <p:nvPr/>
        </p:nvSpPr>
        <p:spPr>
          <a:xfrm>
            <a:off x="4889032" y="1949031"/>
            <a:ext cx="2413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Faculty Sabbatical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A20CF-40A7-8221-43CE-F3D23308D019}"/>
              </a:ext>
            </a:extLst>
          </p:cNvPr>
          <p:cNvSpPr txBox="1"/>
          <p:nvPr/>
        </p:nvSpPr>
        <p:spPr>
          <a:xfrm>
            <a:off x="2696778" y="3191242"/>
            <a:ext cx="6798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This is a several step, complicated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Work with the Dean’s HR Team to complete all Sabbaticals.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904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DF50E-1786-F40A-F1AB-F73AB57B4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FAE71-CC42-DCE1-FF40-8DA57F6284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68753" y="855266"/>
            <a:ext cx="4454494" cy="436338"/>
          </a:xfrm>
        </p:spPr>
        <p:txBody>
          <a:bodyPr/>
          <a:lstStyle/>
          <a:p>
            <a:pPr algn="ctr"/>
            <a:r>
              <a:rPr lang="en-US" sz="2800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EC8DC-3466-5D20-1CF6-31856862968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F73F3D-1D3E-EE8C-9DC4-2F44F84B6F38}"/>
              </a:ext>
            </a:extLst>
          </p:cNvPr>
          <p:cNvSpPr txBox="1"/>
          <p:nvPr/>
        </p:nvSpPr>
        <p:spPr>
          <a:xfrm>
            <a:off x="1875320" y="1890544"/>
            <a:ext cx="844135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Temporary Work Assignment Supplement (TWA)</a:t>
            </a:r>
          </a:p>
          <a:p>
            <a:pPr algn="ctr"/>
            <a:endParaRPr lang="en-US" sz="2400" b="1" dirty="0"/>
          </a:p>
          <a:p>
            <a:r>
              <a:rPr lang="en-US" sz="2400" u="sng" dirty="0"/>
              <a:t>HRS/SFS </a:t>
            </a:r>
            <a:r>
              <a:rPr lang="en-US" sz="2400" dirty="0"/>
              <a:t>= TWA(TBA) was part of the base salary in the system</a:t>
            </a:r>
          </a:p>
          <a:p>
            <a:endParaRPr lang="en-US" sz="2400" dirty="0"/>
          </a:p>
          <a:p>
            <a:r>
              <a:rPr lang="en-US" sz="2400" u="sng" dirty="0"/>
              <a:t>Workday</a:t>
            </a:r>
            <a:r>
              <a:rPr lang="en-US" sz="2400" dirty="0"/>
              <a:t>  = TWA(TBA) is separate from the base salary in Workday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04B258-19CF-B4DF-D44F-FB50BA9D078D}"/>
              </a:ext>
            </a:extLst>
          </p:cNvPr>
          <p:cNvSpPr txBox="1"/>
          <p:nvPr/>
        </p:nvSpPr>
        <p:spPr>
          <a:xfrm>
            <a:off x="1153426" y="5027417"/>
            <a:ext cx="9885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**</a:t>
            </a:r>
            <a:r>
              <a:rPr lang="en-US" sz="2000" b="1" dirty="0"/>
              <a:t>Currently, </a:t>
            </a:r>
            <a:r>
              <a:rPr lang="en-US" sz="2000" dirty="0"/>
              <a:t>when a faculty is on sabbatical, they do not receive any other earnings. We are working with campus to fix this.</a:t>
            </a:r>
          </a:p>
        </p:txBody>
      </p:sp>
    </p:spTree>
    <p:extLst>
      <p:ext uri="{BB962C8B-B14F-4D97-AF65-F5344CB8AC3E}">
        <p14:creationId xmlns:p14="http://schemas.microsoft.com/office/powerpoint/2010/main" val="8980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9A3C2-0F00-D964-7F89-DBD1F9C82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A8157-3AE5-2EE4-574E-E14C89A17C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68753" y="585598"/>
            <a:ext cx="4454494" cy="436338"/>
          </a:xfrm>
        </p:spPr>
        <p:txBody>
          <a:bodyPr/>
          <a:lstStyle/>
          <a:p>
            <a:pPr algn="ctr"/>
            <a:r>
              <a:rPr lang="en-US" sz="2800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B1398-7F62-36AA-0C41-E22FDBCD737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5AAB7-A94C-35EF-321B-60972ACC74E2}"/>
              </a:ext>
            </a:extLst>
          </p:cNvPr>
          <p:cNvSpPr txBox="1"/>
          <p:nvPr/>
        </p:nvSpPr>
        <p:spPr>
          <a:xfrm>
            <a:off x="1748000" y="2277532"/>
            <a:ext cx="86959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Entered in Workday by Dean’s Office 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Does not go through the “normal” approval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 Costing Allocation Task in Workday like the Position Restriction and Worker Position Costing Allocations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Includes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/>
              <a:t>Chair Stipends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/>
              <a:t>Professorship Elected TWAs (TBAs)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/>
              <a:t>Temporary duty assignment or role TWA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2B0201-3034-C2C6-0856-6220F068FA50}"/>
              </a:ext>
            </a:extLst>
          </p:cNvPr>
          <p:cNvSpPr txBox="1"/>
          <p:nvPr/>
        </p:nvSpPr>
        <p:spPr>
          <a:xfrm>
            <a:off x="5104597" y="1357162"/>
            <a:ext cx="1982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TWA Process</a:t>
            </a:r>
          </a:p>
        </p:txBody>
      </p:sp>
    </p:spTree>
    <p:extLst>
      <p:ext uri="{BB962C8B-B14F-4D97-AF65-F5344CB8AC3E}">
        <p14:creationId xmlns:p14="http://schemas.microsoft.com/office/powerpoint/2010/main" val="2892064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51B5D-62FA-0F06-B838-19D79B06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81ECE-9E45-CC40-A280-7D24909E11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5475" y="898625"/>
            <a:ext cx="7181049" cy="554790"/>
          </a:xfrm>
        </p:spPr>
        <p:txBody>
          <a:bodyPr/>
          <a:lstStyle/>
          <a:p>
            <a:pPr algn="ctr"/>
            <a:r>
              <a:rPr lang="en-US" sz="2800" dirty="0"/>
              <a:t>Worker Position Earning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9F1DE-9A75-1F5A-5215-2D0BD73E822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A47FCE-4617-51B8-DEF2-0C3EE2B40F7B}"/>
              </a:ext>
            </a:extLst>
          </p:cNvPr>
          <p:cNvSpPr txBox="1"/>
          <p:nvPr/>
        </p:nvSpPr>
        <p:spPr>
          <a:xfrm>
            <a:off x="2829925" y="1608881"/>
            <a:ext cx="6532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Temporary Work Assignment Supplement (TWA)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8942CF-4C74-C42C-29F9-911896B6A4DE}"/>
              </a:ext>
            </a:extLst>
          </p:cNvPr>
          <p:cNvSpPr txBox="1"/>
          <p:nvPr/>
        </p:nvSpPr>
        <p:spPr>
          <a:xfrm>
            <a:off x="1218100" y="2392452"/>
            <a:ext cx="97557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Chair Stipends</a:t>
            </a:r>
          </a:p>
          <a:p>
            <a:pPr marL="798513" lvl="2" indent="-452438">
              <a:buFont typeface="Wingdings" panose="05000000000000000000" pitchFamily="2" charset="2"/>
              <a:buChar char="ü"/>
            </a:pPr>
            <a:r>
              <a:rPr lang="en-US" sz="2400" dirty="0"/>
              <a:t>Currently these are being charged to the Worker Position Costing Allocations for that faculty.</a:t>
            </a:r>
          </a:p>
          <a:p>
            <a:pPr marL="798513" lvl="2" indent="-452438">
              <a:buFont typeface="Wingdings" panose="05000000000000000000" pitchFamily="2" charset="2"/>
              <a:buChar char="ü"/>
            </a:pPr>
            <a:r>
              <a:rPr lang="en-US" sz="2400" dirty="0"/>
              <a:t>TWA Worker Position Earning Costing Allocations need to be added to Workday</a:t>
            </a:r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Professorship Elected TWAs (TBAs)</a:t>
            </a:r>
          </a:p>
          <a:p>
            <a:pPr marL="798513" lvl="2" indent="-393700">
              <a:buFont typeface="Wingdings" panose="05000000000000000000" pitchFamily="2" charset="2"/>
              <a:buChar char="ü"/>
            </a:pPr>
            <a:r>
              <a:rPr lang="en-US" sz="2400" dirty="0"/>
              <a:t>Dean’s Financial Services Office completed these for FY26</a:t>
            </a:r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Temporary duty assignment or role TWA</a:t>
            </a:r>
          </a:p>
          <a:p>
            <a:pPr marL="803275" lvl="2" indent="-342900">
              <a:buFont typeface="Wingdings" panose="05000000000000000000" pitchFamily="2" charset="2"/>
              <a:buChar char="ü"/>
            </a:pPr>
            <a:r>
              <a:rPr lang="en-US" sz="2400" dirty="0"/>
              <a:t>Review these on an individual basis to make sure these are created</a:t>
            </a:r>
          </a:p>
        </p:txBody>
      </p:sp>
    </p:spTree>
    <p:extLst>
      <p:ext uri="{BB962C8B-B14F-4D97-AF65-F5344CB8AC3E}">
        <p14:creationId xmlns:p14="http://schemas.microsoft.com/office/powerpoint/2010/main" val="287995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C3E10-40E5-83F9-EC2B-6E6AD8F18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2A13D-EABD-E167-A3F8-C18A944A10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16010" y="1166854"/>
            <a:ext cx="1559979" cy="49212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B7456-6817-CC27-C5EA-900CE227734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5F61FB-7E51-EB6A-3332-9694CBDEC1D0}"/>
              </a:ext>
            </a:extLst>
          </p:cNvPr>
          <p:cNvSpPr txBox="1"/>
          <p:nvPr/>
        </p:nvSpPr>
        <p:spPr>
          <a:xfrm>
            <a:off x="1500373" y="2199350"/>
            <a:ext cx="91912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Review of Costing Allocation types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Costing Allocation requirements for every employee position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Worker Position costing allocation guidelines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Updating/back dating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Start and End date guidelines</a:t>
            </a:r>
          </a:p>
          <a:p>
            <a:pPr marL="0" lvl="1" algn="ctr"/>
            <a:r>
              <a:rPr lang="en-US" sz="2400" dirty="0">
                <a:hlinkClick r:id="rId3" action="ppaction://hlinksldjump"/>
              </a:rPr>
              <a:t>TO DO – First Assignment</a:t>
            </a:r>
            <a:endParaRPr lang="en-US" sz="2400" dirty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Worker Position Earning Codes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TWA (TBA) explanation and how they are different in the new system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The process to complete the TWA costing allocations</a:t>
            </a:r>
          </a:p>
          <a:p>
            <a:pPr marL="0" lvl="1" algn="ctr"/>
            <a:r>
              <a:rPr lang="en-US" sz="2400" dirty="0">
                <a:hlinkClick r:id="rId4" action="ppaction://hlinksldjump"/>
              </a:rPr>
              <a:t>TO DO – Second Assignment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8493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2F3E2-AD0E-4BCA-4B51-5C1B465DF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FE2B9-31DA-8206-6E95-8ED44181D5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5475" y="898625"/>
            <a:ext cx="7181049" cy="824136"/>
          </a:xfrm>
        </p:spPr>
        <p:txBody>
          <a:bodyPr/>
          <a:lstStyle/>
          <a:p>
            <a:pPr algn="ctr"/>
            <a:r>
              <a:rPr lang="en-US" sz="2800" dirty="0"/>
              <a:t>Worker Position Earning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3532D-595D-D04E-C3BE-61DD7A12787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C05C6-2484-50D9-F0A9-E9D2CBFD7EC8}"/>
              </a:ext>
            </a:extLst>
          </p:cNvPr>
          <p:cNvSpPr txBox="1"/>
          <p:nvPr/>
        </p:nvSpPr>
        <p:spPr>
          <a:xfrm>
            <a:off x="4989141" y="1870275"/>
            <a:ext cx="2213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TWA Reports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AE97C-0E0B-0DD4-BD4D-23F2AF533ABD}"/>
              </a:ext>
            </a:extLst>
          </p:cNvPr>
          <p:cNvSpPr txBox="1"/>
          <p:nvPr/>
        </p:nvSpPr>
        <p:spPr>
          <a:xfrm>
            <a:off x="1549368" y="2739133"/>
            <a:ext cx="90932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Worker Allowance Plans (UW)</a:t>
            </a:r>
          </a:p>
          <a:p>
            <a:pPr marL="803275" lvl="2" indent="-342900">
              <a:buFont typeface="Wingdings" panose="05000000000000000000" pitchFamily="2" charset="2"/>
              <a:buChar char="ü"/>
            </a:pPr>
            <a:r>
              <a:rPr lang="en-US" sz="2400" dirty="0"/>
              <a:t>Run by Sup Org</a:t>
            </a:r>
          </a:p>
          <a:p>
            <a:pPr marL="803275" lvl="2" indent="-342900">
              <a:buFont typeface="Wingdings" panose="05000000000000000000" pitchFamily="2" charset="2"/>
              <a:buChar char="ü"/>
            </a:pPr>
            <a:r>
              <a:rPr lang="en-US" sz="2400" dirty="0"/>
              <a:t>Lists everyone in Sup Org with TWAs as well as the amount</a:t>
            </a:r>
          </a:p>
          <a:p>
            <a:pPr marL="803275" lvl="2" indent="-342900">
              <a:buFont typeface="Wingdings" panose="05000000000000000000" pitchFamily="2" charset="2"/>
              <a:buChar char="ü"/>
            </a:pPr>
            <a:r>
              <a:rPr lang="en-US" sz="2400" dirty="0"/>
              <a:t>Does not show if there are Costing Allowances for the TWA</a:t>
            </a:r>
          </a:p>
          <a:p>
            <a:pPr marL="346075" lvl="2" indent="-342900">
              <a:buFont typeface="Arial" panose="020B0604020202020204" pitchFamily="34" charset="0"/>
              <a:buChar char="•"/>
              <a:tabLst>
                <a:tab pos="346075" algn="l"/>
              </a:tabLst>
            </a:pPr>
            <a:r>
              <a:rPr lang="en-US" sz="2400" dirty="0"/>
              <a:t>Current Workers and Jobs with Funds (UW)</a:t>
            </a:r>
          </a:p>
          <a:p>
            <a:pPr marL="803275" lvl="3" indent="-342900">
              <a:buFont typeface="Wingdings" panose="05000000000000000000" pitchFamily="2" charset="2"/>
              <a:buChar char="ü"/>
              <a:tabLst>
                <a:tab pos="346075" algn="l"/>
              </a:tabLst>
            </a:pPr>
            <a:r>
              <a:rPr lang="en-US" sz="2400" dirty="0"/>
              <a:t>Run by Sup Org</a:t>
            </a:r>
          </a:p>
          <a:p>
            <a:pPr marL="803275" lvl="3" indent="-342900">
              <a:buFont typeface="Wingdings" panose="05000000000000000000" pitchFamily="2" charset="2"/>
              <a:buChar char="ü"/>
              <a:tabLst>
                <a:tab pos="346075" algn="l"/>
              </a:tabLst>
            </a:pPr>
            <a:r>
              <a:rPr lang="en-US" sz="2400" dirty="0"/>
              <a:t>Lists existing Costing Allocations for employees including Position Restriction, Worker Position, and Worker Position Earning</a:t>
            </a:r>
          </a:p>
          <a:p>
            <a:pPr marL="803275" lvl="3" indent="-342900">
              <a:buFont typeface="Wingdings" panose="05000000000000000000" pitchFamily="2" charset="2"/>
              <a:buChar char="ü"/>
              <a:tabLst>
                <a:tab pos="346075" algn="l"/>
              </a:tabLst>
            </a:pPr>
            <a:r>
              <a:rPr lang="en-US" sz="2400" dirty="0"/>
              <a:t>Does not show the amount of the TWA</a:t>
            </a:r>
          </a:p>
        </p:txBody>
      </p:sp>
    </p:spTree>
    <p:extLst>
      <p:ext uri="{BB962C8B-B14F-4D97-AF65-F5344CB8AC3E}">
        <p14:creationId xmlns:p14="http://schemas.microsoft.com/office/powerpoint/2010/main" val="10195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FFB79-98D9-D0D9-B248-6742BF72B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7BCE3-771C-7DF5-CFFC-C68740E2B3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55541" y="768470"/>
            <a:ext cx="4680918" cy="636302"/>
          </a:xfrm>
        </p:spPr>
        <p:txBody>
          <a:bodyPr/>
          <a:lstStyle/>
          <a:p>
            <a:pPr algn="ctr"/>
            <a:r>
              <a:rPr lang="en-US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C54CF-34B1-C24A-77A1-23401986B39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7FB475-9C14-20CD-5D30-81960DD7CD12}"/>
              </a:ext>
            </a:extLst>
          </p:cNvPr>
          <p:cNvSpPr txBox="1"/>
          <p:nvPr/>
        </p:nvSpPr>
        <p:spPr>
          <a:xfrm>
            <a:off x="3290236" y="1622985"/>
            <a:ext cx="5611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Temporary Worker Assignment Supplement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E9AA80-FC6B-E0EE-0ABE-05D82ED4E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99" y="2616400"/>
            <a:ext cx="10829402" cy="317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586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D6C5A-0B9E-35A8-5E90-0DAF0AD52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7E106-B7EC-F917-BDD7-9A225C8F25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55541" y="768470"/>
            <a:ext cx="4680918" cy="636302"/>
          </a:xfrm>
        </p:spPr>
        <p:txBody>
          <a:bodyPr/>
          <a:lstStyle/>
          <a:p>
            <a:pPr algn="ctr"/>
            <a:r>
              <a:rPr lang="en-US" dirty="0"/>
              <a:t>Worker Position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08A3AC-F943-0AB9-D571-E295DE1B8BE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64903A-7978-5517-2CAA-53B6DEB0CAD7}"/>
              </a:ext>
            </a:extLst>
          </p:cNvPr>
          <p:cNvSpPr txBox="1"/>
          <p:nvPr/>
        </p:nvSpPr>
        <p:spPr>
          <a:xfrm>
            <a:off x="3285121" y="1598195"/>
            <a:ext cx="5621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Temporary Worker Assignment Supplement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6E4764-7491-4CA7-091B-36308A1CC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80" y="2525568"/>
            <a:ext cx="10616239" cy="348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817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D2B35-41AB-CF4F-C7C6-47541CFD9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BFA35-43CC-F3F9-89E5-F676C510AF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15073" y="756884"/>
            <a:ext cx="1561852" cy="436338"/>
          </a:xfrm>
        </p:spPr>
        <p:txBody>
          <a:bodyPr/>
          <a:lstStyle/>
          <a:p>
            <a:pPr algn="ctr"/>
            <a:r>
              <a:rPr lang="en-US" sz="2800" dirty="0"/>
              <a:t>TO DO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2B8DC-2D90-5351-DC04-BDD697BADB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45504E-3E6C-A83F-115C-99CF2EEF1328}"/>
              </a:ext>
            </a:extLst>
          </p:cNvPr>
          <p:cNvSpPr txBox="1"/>
          <p:nvPr/>
        </p:nvSpPr>
        <p:spPr>
          <a:xfrm>
            <a:off x="730127" y="1904681"/>
            <a:ext cx="107317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Review the provided report to make sure all TWAs are assigned correctly.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Create Payroll Accounting Adjustments to fix any wrong charges in prior payrolls.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Not covered in detail here but make sure all Sabbaticals are assigned correctly.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Create Payroll Accounting Adjustments to fix any wrong charges in prior payrolls.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Faculty may not have been paid the correct percentage of their salary if these are incorrect. This will require an additional HR process to correct.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7FD44E-8211-F728-F556-6B0B183F92FF}"/>
              </a:ext>
            </a:extLst>
          </p:cNvPr>
          <p:cNvSpPr txBox="1"/>
          <p:nvPr/>
        </p:nvSpPr>
        <p:spPr>
          <a:xfrm>
            <a:off x="391211" y="5289459"/>
            <a:ext cx="11409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Payroll calcs are approximately end of day the Wednesday after the end of the pay period.</a:t>
            </a:r>
          </a:p>
          <a:p>
            <a:endParaRPr lang="en-US" sz="2400" dirty="0"/>
          </a:p>
          <a:p>
            <a:r>
              <a:rPr lang="en-US" sz="2400" dirty="0">
                <a:hlinkClick r:id="rId3"/>
              </a:rPr>
              <a:t>Payroll calendars and other resources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9645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ABE14-C3F7-E68A-16A8-59CCD9F34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980B7A-B09D-4D01-D5E7-2C91E2DDC5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502446"/>
            <a:ext cx="8861258" cy="1157561"/>
          </a:xfrm>
        </p:spPr>
        <p:txBody>
          <a:bodyPr/>
          <a:lstStyle/>
          <a:p>
            <a:r>
              <a:rPr lang="en-US" dirty="0"/>
              <a:t>Questions/Discussion/ Demonstrations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CEC4B-FE7F-9430-988F-DF93D32F92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3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83A37-5622-7866-96FC-8DA1A5F4B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0C463-D51A-3831-F3CA-0BAB7A4871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629" y="829432"/>
            <a:ext cx="7510742" cy="1220750"/>
          </a:xfrm>
        </p:spPr>
        <p:txBody>
          <a:bodyPr/>
          <a:lstStyle/>
          <a:p>
            <a:pPr algn="ctr"/>
            <a:r>
              <a:rPr lang="en-US" dirty="0"/>
              <a:t>Processes in</a:t>
            </a:r>
          </a:p>
          <a:p>
            <a:pPr algn="ctr"/>
            <a:r>
              <a:rPr lang="en-US" dirty="0"/>
              <a:t>Former (HRS) System versus Workday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18A21-2DEE-C426-7100-D6E16E0AF9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95DDDB-4993-5CB8-7821-161F103A1808}"/>
              </a:ext>
            </a:extLst>
          </p:cNvPr>
          <p:cNvSpPr txBox="1"/>
          <p:nvPr/>
        </p:nvSpPr>
        <p:spPr>
          <a:xfrm>
            <a:off x="1674796" y="3282215"/>
            <a:ext cx="3599847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Budget Funding Data Entry </a:t>
            </a:r>
          </a:p>
          <a:p>
            <a:r>
              <a:rPr lang="en-US" sz="2400" dirty="0"/>
              <a:t>	– HRS</a:t>
            </a:r>
          </a:p>
          <a:p>
            <a:endParaRPr lang="en-US" sz="2400" dirty="0"/>
          </a:p>
          <a:p>
            <a:r>
              <a:rPr lang="en-US" sz="2400" dirty="0"/>
              <a:t>Salary Cost Transfer </a:t>
            </a:r>
          </a:p>
          <a:p>
            <a:r>
              <a:rPr lang="en-US" sz="2400" dirty="0"/>
              <a:t>	– Cost Transfer Tool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8F0679-CD05-3B3F-1DEC-AA2710E1585B}"/>
              </a:ext>
            </a:extLst>
          </p:cNvPr>
          <p:cNvSpPr txBox="1"/>
          <p:nvPr/>
        </p:nvSpPr>
        <p:spPr>
          <a:xfrm>
            <a:off x="6599723" y="3282215"/>
            <a:ext cx="3997691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Assign Costing Allocation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Payroll Accounting Adjustment (PAA)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58C5875-E212-B9CE-9DDD-2956A4E8C187}"/>
              </a:ext>
            </a:extLst>
          </p:cNvPr>
          <p:cNvSpPr/>
          <p:nvPr/>
        </p:nvSpPr>
        <p:spPr>
          <a:xfrm>
            <a:off x="5462336" y="3390498"/>
            <a:ext cx="949694" cy="3465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79B0B05-87D5-71CE-A682-77641898A798}"/>
              </a:ext>
            </a:extLst>
          </p:cNvPr>
          <p:cNvSpPr/>
          <p:nvPr/>
        </p:nvSpPr>
        <p:spPr>
          <a:xfrm>
            <a:off x="5462336" y="4468529"/>
            <a:ext cx="949694" cy="3465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6B1609-5508-F4D5-716D-FE4D84B664DF}"/>
              </a:ext>
            </a:extLst>
          </p:cNvPr>
          <p:cNvSpPr txBox="1"/>
          <p:nvPr/>
        </p:nvSpPr>
        <p:spPr>
          <a:xfrm>
            <a:off x="2776887" y="2572659"/>
            <a:ext cx="139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Former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4CC5F0-1E4B-511A-6618-0667B52EC7BE}"/>
              </a:ext>
            </a:extLst>
          </p:cNvPr>
          <p:cNvSpPr txBox="1"/>
          <p:nvPr/>
        </p:nvSpPr>
        <p:spPr>
          <a:xfrm>
            <a:off x="7797264" y="2570203"/>
            <a:ext cx="160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Workday</a:t>
            </a:r>
          </a:p>
        </p:txBody>
      </p:sp>
    </p:spTree>
    <p:extLst>
      <p:ext uri="{BB962C8B-B14F-4D97-AF65-F5344CB8AC3E}">
        <p14:creationId xmlns:p14="http://schemas.microsoft.com/office/powerpoint/2010/main" val="278481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3E806-60B6-04D4-442D-BB1CE78D9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5C69-DF80-AFE4-3F5D-5C2E697120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87330" y="1156130"/>
            <a:ext cx="1817340" cy="492122"/>
          </a:xfrm>
        </p:spPr>
        <p:txBody>
          <a:bodyPr/>
          <a:lstStyle/>
          <a:p>
            <a:r>
              <a:rPr lang="en-US" dirty="0"/>
              <a:t>Job Aids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7B14B-BCE7-1A5B-BA84-3B9221C3417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C804FE-7BF4-E441-97F3-75DF319B10AA}"/>
              </a:ext>
            </a:extLst>
          </p:cNvPr>
          <p:cNvSpPr txBox="1"/>
          <p:nvPr/>
        </p:nvSpPr>
        <p:spPr>
          <a:xfrm>
            <a:off x="2190624" y="2702282"/>
            <a:ext cx="78107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Assign Costing Allocation</a:t>
            </a:r>
            <a:r>
              <a:rPr lang="en-US" sz="2400" dirty="0"/>
              <a:t> – </a:t>
            </a:r>
            <a:r>
              <a:rPr lang="en-US" sz="2400" i="1" dirty="0"/>
              <a:t>Before payroll is processed</a:t>
            </a:r>
          </a:p>
          <a:p>
            <a:pPr lvl="1"/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Payroll Accounting Adjustment</a:t>
            </a:r>
            <a:r>
              <a:rPr lang="en-US" sz="2400" dirty="0"/>
              <a:t> – </a:t>
            </a:r>
            <a:r>
              <a:rPr lang="en-US" sz="2400" i="1" dirty="0"/>
              <a:t>After payroll is processed</a:t>
            </a:r>
          </a:p>
          <a:p>
            <a:pPr lvl="1"/>
            <a:endParaRPr lang="en-US" sz="2000" dirty="0"/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Assign Costing Allocation for Work Study</a:t>
            </a:r>
            <a:r>
              <a:rPr lang="en-US" sz="2400" dirty="0"/>
              <a:t> </a:t>
            </a:r>
          </a:p>
          <a:p>
            <a:pPr marL="346075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Faculty Sabbatical</a:t>
            </a:r>
            <a:endParaRPr lang="en-US" sz="2400" dirty="0"/>
          </a:p>
          <a:p>
            <a:pPr marL="346075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5299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BFFC5-3417-29F2-B2B5-2947F31D3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4289D-F3F5-7B95-A712-B982CDF16B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85182" y="733275"/>
            <a:ext cx="6316794" cy="492122"/>
          </a:xfrm>
        </p:spPr>
        <p:txBody>
          <a:bodyPr/>
          <a:lstStyle/>
          <a:p>
            <a:r>
              <a:rPr lang="en-US" dirty="0"/>
              <a:t>Reports for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085AF-105F-0556-8988-8327138FA9B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4D861A-6269-8022-D03B-CC6B20E0F41B}"/>
              </a:ext>
            </a:extLst>
          </p:cNvPr>
          <p:cNvSpPr txBox="1"/>
          <p:nvPr/>
        </p:nvSpPr>
        <p:spPr>
          <a:xfrm>
            <a:off x="836392" y="1496718"/>
            <a:ext cx="1051921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Current Workers and Jobs with Funding (UW) – </a:t>
            </a:r>
            <a:r>
              <a:rPr lang="en-US" sz="2000" dirty="0"/>
              <a:t>Position Restrictions, Worker Positions, and Worker Position Earnings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Workers Costing Allocations by CCHL, Company, Sup Org or Worker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Extract Worker Costing Allocations (UW) – </a:t>
            </a:r>
            <a:r>
              <a:rPr lang="en-US" sz="2000" dirty="0"/>
              <a:t>view worker's wholistic costing allocation information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Workers Costing Allocations by Company, Sup Org or Worker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Position Restrictions Costing Allocations by CCHL, Company, Supervisory Org and Position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Workers with Expired or Invalid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Extract Workers Missing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Workers with Expiring Grant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Payroll Accounting 360 (UW)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436400-9360-CCE3-6DFF-AD54DA41D014}"/>
              </a:ext>
            </a:extLst>
          </p:cNvPr>
          <p:cNvSpPr txBox="1"/>
          <p:nvPr/>
        </p:nvSpPr>
        <p:spPr>
          <a:xfrm>
            <a:off x="2590020" y="6126345"/>
            <a:ext cx="7011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*Individual employee costing allocation – view profile </a:t>
            </a:r>
          </a:p>
        </p:txBody>
      </p:sp>
    </p:spTree>
    <p:extLst>
      <p:ext uri="{BB962C8B-B14F-4D97-AF65-F5344CB8AC3E}">
        <p14:creationId xmlns:p14="http://schemas.microsoft.com/office/powerpoint/2010/main" val="424292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B85D0-6BD8-DB2A-91EF-EC1F42A69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248B8-7BCC-842C-C45C-1797061D73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6327" y="822056"/>
            <a:ext cx="8179346" cy="769589"/>
          </a:xfrm>
        </p:spPr>
        <p:txBody>
          <a:bodyPr/>
          <a:lstStyle/>
          <a:p>
            <a:r>
              <a:rPr lang="en-US" dirty="0"/>
              <a:t>Costing Allocation = Salary Funding String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B95E-91AF-82F7-E436-283DB62D61F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BC761E6-88B7-06D7-7BA5-7DCEDE3B5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030114"/>
              </p:ext>
            </p:extLst>
          </p:nvPr>
        </p:nvGraphicFramePr>
        <p:xfrm>
          <a:off x="1025584" y="1618165"/>
          <a:ext cx="10140832" cy="4871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061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DCCA9-B233-1882-E27C-173BA20E4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4610F6-34D0-2E7C-BFC7-5C1A6B7104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6276" y="1913847"/>
            <a:ext cx="6512692" cy="1968039"/>
          </a:xfrm>
        </p:spPr>
        <p:txBody>
          <a:bodyPr/>
          <a:lstStyle/>
          <a:p>
            <a:r>
              <a:rPr lang="en-US" dirty="0"/>
              <a:t>Worker Position</a:t>
            </a:r>
          </a:p>
          <a:p>
            <a:r>
              <a:rPr lang="en-US" dirty="0"/>
              <a:t>Vs</a:t>
            </a:r>
          </a:p>
          <a:p>
            <a:r>
              <a:rPr lang="en-US" dirty="0"/>
              <a:t>Position Restriction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81379-95AD-597E-89EC-97FBB56439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9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3B8B0-4205-A11E-6426-0BAE02DEB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FD96B-B91A-0785-D2EB-680D5EBCD9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27815" y="1108446"/>
            <a:ext cx="4536370" cy="2667077"/>
          </a:xfrm>
        </p:spPr>
        <p:txBody>
          <a:bodyPr/>
          <a:lstStyle/>
          <a:p>
            <a:pPr algn="ctr"/>
            <a:r>
              <a:rPr lang="en-US" dirty="0"/>
              <a:t>Employees need both</a:t>
            </a:r>
          </a:p>
          <a:p>
            <a:pPr algn="ctr"/>
            <a:endParaRPr lang="en-US" sz="2400" dirty="0"/>
          </a:p>
          <a:p>
            <a:pPr algn="ctr"/>
            <a:r>
              <a:rPr lang="en-US" b="0" dirty="0"/>
              <a:t>Worker Position</a:t>
            </a:r>
          </a:p>
          <a:p>
            <a:pPr algn="ctr"/>
            <a:r>
              <a:rPr lang="en-US" b="0" dirty="0"/>
              <a:t>and</a:t>
            </a:r>
          </a:p>
          <a:p>
            <a:pPr algn="ctr"/>
            <a:r>
              <a:rPr lang="en-US" b="0" dirty="0"/>
              <a:t>Position Restriction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45BB1-5AFE-C962-7746-0552501643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8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1D4E63-DB95-FD92-D65B-3634516B0DE2}"/>
              </a:ext>
            </a:extLst>
          </p:cNvPr>
          <p:cNvSpPr txBox="1"/>
          <p:nvPr/>
        </p:nvSpPr>
        <p:spPr>
          <a:xfrm>
            <a:off x="1855269" y="4718784"/>
            <a:ext cx="8481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the Worker Position costing allocation is missing for a pay period, the salary is charged to the Position Restriction costing allocation.</a:t>
            </a:r>
          </a:p>
        </p:txBody>
      </p:sp>
    </p:spTree>
    <p:extLst>
      <p:ext uri="{BB962C8B-B14F-4D97-AF65-F5344CB8AC3E}">
        <p14:creationId xmlns:p14="http://schemas.microsoft.com/office/powerpoint/2010/main" val="3117830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D10B6-A840-3F5F-9D04-CBFAD068D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AE9B0-9CBD-1092-3EA7-E82F4D9BF5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09819" y="1135781"/>
            <a:ext cx="6172354" cy="730330"/>
          </a:xfrm>
        </p:spPr>
        <p:txBody>
          <a:bodyPr/>
          <a:lstStyle/>
          <a:p>
            <a:r>
              <a:rPr lang="en-US" sz="2800" dirty="0"/>
              <a:t>Worker Position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6F7E4-4B82-974F-F47D-09A1CD88274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EFE0A0-4AA6-4978-E81C-3DB31B9AEF88}"/>
              </a:ext>
            </a:extLst>
          </p:cNvPr>
          <p:cNvSpPr txBox="1"/>
          <p:nvPr/>
        </p:nvSpPr>
        <p:spPr>
          <a:xfrm>
            <a:off x="981369" y="2459504"/>
            <a:ext cx="102292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When the costing allocations/funding strings were converted to Workday </a:t>
            </a:r>
          </a:p>
          <a:p>
            <a:pPr marL="741363" indent="-342900">
              <a:buFont typeface="+mj-lt"/>
              <a:buAutoNum type="arabicPeriod"/>
            </a:pPr>
            <a:r>
              <a:rPr lang="en-US" sz="2400" dirty="0"/>
              <a:t>Position Restriction costing allocations were set to 101 UDDS worktags</a:t>
            </a:r>
          </a:p>
          <a:p>
            <a:pPr marL="741363" indent="-342900">
              <a:buFont typeface="+mj-lt"/>
              <a:buAutoNum type="arabicPeriod"/>
            </a:pPr>
            <a:r>
              <a:rPr lang="en-US" sz="2400" dirty="0"/>
              <a:t>All Worker Position costing allocation end dates were set at 6/30/26</a:t>
            </a:r>
          </a:p>
          <a:p>
            <a:pPr marL="1312863" lvl="1" indent="-457200">
              <a:buFont typeface="+mj-lt"/>
              <a:buAutoNum type="alphaLcParenR"/>
            </a:pPr>
            <a:r>
              <a:rPr lang="en-US" sz="2400" dirty="0"/>
              <a:t>Not all Grants end on 6/30/26 or after</a:t>
            </a:r>
          </a:p>
          <a:p>
            <a:pPr marL="1312863" lvl="1" indent="-457200">
              <a:buFont typeface="+mj-lt"/>
              <a:buAutoNum type="alphaLcParenR"/>
            </a:pPr>
            <a:r>
              <a:rPr lang="en-US" sz="2400" dirty="0"/>
              <a:t>Costing Allocations should go to Employment end date or 6/03/2099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E944E8-6427-351A-04DC-9E6DEE38552E}"/>
              </a:ext>
            </a:extLst>
          </p:cNvPr>
          <p:cNvSpPr txBox="1"/>
          <p:nvPr/>
        </p:nvSpPr>
        <p:spPr>
          <a:xfrm>
            <a:off x="2958908" y="5033013"/>
            <a:ext cx="627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Issues with the conversion to Workday</a:t>
            </a:r>
          </a:p>
          <a:p>
            <a:pPr marL="741363" indent="-342900">
              <a:buFont typeface="+mj-lt"/>
              <a:buAutoNum type="arabicPeriod"/>
            </a:pPr>
            <a:r>
              <a:rPr lang="en-US" sz="2400" dirty="0"/>
              <a:t>Position Restriction – some are missing</a:t>
            </a:r>
          </a:p>
          <a:p>
            <a:pPr marL="741363" indent="-342900">
              <a:buFont typeface="+mj-lt"/>
              <a:buAutoNum type="arabicPeriod"/>
            </a:pPr>
            <a:r>
              <a:rPr lang="en-US" sz="2400" dirty="0"/>
              <a:t>Worker Position – some incorrect worktags</a:t>
            </a:r>
          </a:p>
        </p:txBody>
      </p:sp>
    </p:spTree>
    <p:extLst>
      <p:ext uri="{BB962C8B-B14F-4D97-AF65-F5344CB8AC3E}">
        <p14:creationId xmlns:p14="http://schemas.microsoft.com/office/powerpoint/2010/main" val="400326587"/>
      </p:ext>
    </p:extLst>
  </p:cSld>
  <p:clrMapOvr>
    <a:masterClrMapping/>
  </p:clrMapOvr>
</p:sld>
</file>

<file path=ppt/theme/theme1.xml><?xml version="1.0" encoding="utf-8"?>
<a:theme xmlns:a="http://schemas.openxmlformats.org/drawingml/2006/main" name="Text-heavy">
  <a:themeElements>
    <a:clrScheme name="UW-Madison theme1">
      <a:dk1>
        <a:srgbClr val="202020"/>
      </a:dk1>
      <a:lt1>
        <a:srgbClr val="FFFFFF"/>
      </a:lt1>
      <a:dk2>
        <a:srgbClr val="101010"/>
      </a:dk2>
      <a:lt2>
        <a:srgbClr val="DADFE1"/>
      </a:lt2>
      <a:accent1>
        <a:srgbClr val="C5050C"/>
      </a:accent1>
      <a:accent2>
        <a:srgbClr val="C5050C"/>
      </a:accent2>
      <a:accent3>
        <a:srgbClr val="9B0000"/>
      </a:accent3>
      <a:accent4>
        <a:srgbClr val="FCCB51"/>
      </a:accent4>
      <a:accent5>
        <a:srgbClr val="80B3AE"/>
      </a:accent5>
      <a:accent6>
        <a:srgbClr val="ADADAD"/>
      </a:accent6>
      <a:hlink>
        <a:srgbClr val="0479A8"/>
      </a:hlink>
      <a:folHlink>
        <a:srgbClr val="0479A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2B63279-3F4F-D546-AEAF-1BC47058CC33}" vid="{0ABE7E86-EE31-354E-BC8C-B9A2509484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COE_PPT_template(2)</Template>
  <TotalTime>8497</TotalTime>
  <Words>1118</Words>
  <Application>Microsoft Office PowerPoint</Application>
  <PresentationFormat>Widescreen</PresentationFormat>
  <Paragraphs>205</Paragraphs>
  <Slides>24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Red Hat Display</vt:lpstr>
      <vt:lpstr>Red Hat Display Medium</vt:lpstr>
      <vt:lpstr>Red Hat Text Medium</vt:lpstr>
      <vt:lpstr>Wingdings</vt:lpstr>
      <vt:lpstr>Text-heavy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M365 Install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Harrington</dc:creator>
  <cp:lastModifiedBy>Kim Harrington</cp:lastModifiedBy>
  <cp:revision>64</cp:revision>
  <dcterms:created xsi:type="dcterms:W3CDTF">2025-06-14T10:33:36Z</dcterms:created>
  <dcterms:modified xsi:type="dcterms:W3CDTF">2025-09-17T10:46:04Z</dcterms:modified>
</cp:coreProperties>
</file>