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ink/ink1.xml" ContentType="application/inkml+xml"/>
  <Override PartName="/ppt/notesSlides/notesSlide22.xml" ContentType="application/vnd.openxmlformats-officedocument.presentationml.notesSlide+xml"/>
  <Override PartName="/ppt/ink/ink2.xml" ContentType="application/inkml+xml"/>
  <Override PartName="/ppt/ink/ink3.xml" ContentType="application/inkml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9"/>
  </p:notesMasterIdLst>
  <p:sldIdLst>
    <p:sldId id="279" r:id="rId2"/>
    <p:sldId id="2147475811" r:id="rId3"/>
    <p:sldId id="338" r:id="rId4"/>
    <p:sldId id="2147475777" r:id="rId5"/>
    <p:sldId id="2147475781" r:id="rId6"/>
    <p:sldId id="2147475753" r:id="rId7"/>
    <p:sldId id="2147475815" r:id="rId8"/>
    <p:sldId id="2147475816" r:id="rId9"/>
    <p:sldId id="2147475782" r:id="rId10"/>
    <p:sldId id="2147475817" r:id="rId11"/>
    <p:sldId id="2147475795" r:id="rId12"/>
    <p:sldId id="2147475813" r:id="rId13"/>
    <p:sldId id="2147475814" r:id="rId14"/>
    <p:sldId id="2147475819" r:id="rId15"/>
    <p:sldId id="2147475820" r:id="rId16"/>
    <p:sldId id="2147475812" r:id="rId17"/>
    <p:sldId id="2147475827" r:id="rId18"/>
    <p:sldId id="2147475821" r:id="rId19"/>
    <p:sldId id="2147475824" r:id="rId20"/>
    <p:sldId id="2147475825" r:id="rId21"/>
    <p:sldId id="2147475783" r:id="rId22"/>
    <p:sldId id="2147475784" r:id="rId23"/>
    <p:sldId id="2147475822" r:id="rId24"/>
    <p:sldId id="2147475826" r:id="rId25"/>
    <p:sldId id="2147475823" r:id="rId26"/>
    <p:sldId id="2147475828" r:id="rId27"/>
    <p:sldId id="2147475810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050C"/>
    <a:srgbClr val="C3030C"/>
    <a:srgbClr val="0479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1" autoAdjust="0"/>
    <p:restoredTop sz="93099" autoAdjust="0"/>
  </p:normalViewPr>
  <p:slideViewPr>
    <p:cSldViewPr snapToGrid="0" snapToObjects="1">
      <p:cViewPr varScale="1">
        <p:scale>
          <a:sx n="99" d="100"/>
          <a:sy n="99" d="100"/>
        </p:scale>
        <p:origin x="900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4T19:11:13.34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0,'0'302'0,"2252"-302"0,-2252-302 0,-2252 302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4T19:11:17.22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0,'883'55'0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04T19:11:18.23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21671-7E6C-7746-AF0D-CD197AFDFB6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0FB02-D9C2-6A4D-8A7B-43D279C71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03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263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117EA-839A-60F2-2301-D854DB318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195AA9-7C5B-1ECD-1896-5B326C17E8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72ABA2-AFFE-12D7-562E-21ED614BCF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D4D6AB-2836-314F-9B69-F80985A985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2106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F7417-4285-B4BB-D0DE-391E05B3F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D1AF8A-B12A-4483-73EA-E6D6817B2D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BDCC34-3338-6883-D087-1C2AC7D0EC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F4E329-1C8E-5D7D-4843-AD2ED3F5BC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7032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CC52D-A13B-9D8B-EE29-0E209A5D5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1FBBB6-9D42-447B-6FEA-C64C570C4A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CB0469-C77F-8248-BD6F-D44F954699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CE3E09-64CC-3124-769B-284AF01736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548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8C0D6-E203-9050-7C2B-37555DCF2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124FE4-1F0A-7B15-7869-56C3C59011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6DA943-FF65-B487-2665-10A304C4DF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8D8DBD-DF0A-018B-9B8D-3153C44227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788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C8CA9F-0CE9-02FF-BC49-9F93F8F4C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3C249C-C193-CA7B-9168-B3517DEEEC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255F45-E938-2F57-50CA-D8FA46CFC8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9DE3D5-4F8F-D3C1-9644-EEA8AB49FB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8205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0DF7E-7241-F87C-2556-0B6982F63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38F5BF-739F-4A54-7FC8-2B6CD575FC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563049-4B0E-9B99-A559-28ECEA0FA4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D6E23D-C8D7-8B8B-E712-965F4E3E19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206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006B6C-4A72-235B-E5A9-C9D7FA37A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C809B6-188E-AFA1-1BA2-C843C163B1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73033B-3B94-0C5C-F280-315BDA9EB1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D0CA90-4BC8-8708-04F9-96159F4334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906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79631-B7BD-7559-F31D-E7B5E5D82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0963FA-C969-B1A7-DE8B-88C2B5E421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356A9E-7EFD-6C64-B49D-7E6403C0A9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D5FBFF-292A-2E3E-2172-77D89CC658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3604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CDC05-0976-E3BA-43DC-2D4100F64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5EAD81-7EA3-473B-28FE-AFDDC44957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74D0BB-A79E-41CD-CBBA-F41DE12255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E8242-E85C-1DDA-A2EC-488512C39B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9296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2DEB6-81DC-E4C9-68AA-3F3458198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72E5B4-12ED-CE67-86B8-F0CF04E51E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472681-3DDD-CB00-608B-EA5DFA4FD3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97DEB0-0A2C-4A37-4F71-E33FA3FB3F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355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7943A-131E-9AB1-1DCE-01E849BDA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ED8D28-29B1-5922-C0F0-392C5FBC08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4C20F7-660E-327A-3370-04B2229D6E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528663-77D1-96BA-2A35-8CE527A4EB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7543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0DD81-5053-E501-696D-ECAAF0828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C642EA-5F7E-793B-ACA0-C3507F78EE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D6533A-58ED-62C9-D425-1D5C79382C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4CA449-BCB1-BD74-D1A5-BB72CFEFBB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984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0E3D8-5EEF-13E2-1ABF-6B31FC91E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E70BFE-2E2F-6EF4-60AD-9FE4C1A731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D2C899-C41B-7526-F5E5-7FF68482D6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00457D-94E1-2F61-9F83-D1ACDD5C37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5056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2BCDCF-F470-8818-0856-84A48EC3B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606643-F2E9-9030-3567-B16C958A9D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DA8A81-DEF8-F5B3-D070-3569A5280D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C1F437-7957-DA4B-C377-0445E5E00A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367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1EFB9-5F81-C8F3-5385-E8991CA40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8E03E2-B80A-9D95-D54A-3538B28B4A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0B064E-86C5-54B8-1A69-382051D26B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8DD923-4692-FE37-B3B7-B9F9C69EC1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207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FA811F-48D1-5C5B-B819-AA779901A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C0D88A-6C0E-2BD7-35AB-293744128F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6A9439-A180-086E-5D7F-54E9707883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2D52CD-C2FA-8BAD-E2F8-18EA55F051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701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3F33D-3792-F049-8973-6F3FD52753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000EB9-531A-E12E-EBDD-67F202D063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42D80E-FB38-C033-D4C7-86CB1AAF09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B4B443-48F9-22B4-6425-0BEBEFE7C2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20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8ED96-130E-E460-868E-3C2DA5048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A0F2E3-13DE-515D-16F0-00A45E7540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44E80D-D9A4-5FCB-25B8-2FA7680CF8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CB3E1-2BE4-340F-B236-A66E7BD73F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101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AB12B-3185-BEFF-1099-A110FF4A4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A4FC69-4B1F-B7FC-2262-142EA99CF9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EDBE2B9-EE94-A758-6B52-BECC0D6483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6F938A-BF8E-69BA-3715-D95DCBBFBD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6290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9D5F5-78E8-A084-A034-BE7195F11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53C580-EA6C-5655-5A88-AFB088F8B4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5C8C5E-153B-DF87-CB84-3C6ED0A258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EFEB80-0774-B1D3-0AAF-F436665729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420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9F71D-5C39-EA36-B0F5-374A834CF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953941-D43F-674A-9CA6-CA30225685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884974-817C-FFE7-84CB-F9CCE5EFEA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B23802-7682-5914-BE04-84E377982E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6565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C8EE5-7219-8B68-041B-9028D22F9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AEE1F4-103A-F78F-1DD6-80E9E910A9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F2B4D1-4EAA-4814-7E0D-4728858933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B2CD87-DD12-ACEB-3ACB-71202A21D8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763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135AF-26BF-B836-A176-DB6317616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BFF517-FB16-1604-154A-C1E2AF03A9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4A58E5-7ECD-089A-F875-970F435F60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A4E30-FE31-09AE-F753-0C8F229144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889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31B425-093C-0149-952F-11573DF09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685801" y="3218871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3EF2B24F-1619-BE4B-A7F6-731536B3525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5802" y="1854700"/>
            <a:ext cx="8334247" cy="1157561"/>
          </a:xfrm>
        </p:spPr>
        <p:txBody>
          <a:bodyPr bIns="0" anchor="b">
            <a:spAutoFit/>
          </a:bodyPr>
          <a:lstStyle>
            <a:lvl1pPr marL="0" indent="0" algn="l">
              <a:buNone/>
              <a:defRPr sz="4000" b="1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1AB265-C0D2-A543-B156-B0221787B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33907"/>
            <a:ext cx="12192000" cy="1124093"/>
          </a:xfrm>
          <a:prstGeom prst="rect">
            <a:avLst/>
          </a:prstGeom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B10240F-B4BA-0448-B9CB-BAB80DBF6B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5802" y="3519491"/>
            <a:ext cx="8334247" cy="759182"/>
          </a:xfrm>
        </p:spPr>
        <p:txBody>
          <a:bodyPr anchor="t">
            <a:spAutoFit/>
          </a:bodyPr>
          <a:lstStyle>
            <a:lvl1pPr marL="0" indent="0">
              <a:buNone/>
              <a:defRPr sz="24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subtitle, date or other important information, not to exceed two lines. There is a title slide for no subtitle too.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254FFE49-5199-9649-BB93-1060548611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802" y="5953913"/>
            <a:ext cx="10311412" cy="52308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name, position, unit/faculty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9108E23-52D9-C183-CC92-B4D512D834D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3DFD8B-08E9-0D2F-E5EB-75E6730A7646}"/>
              </a:ext>
            </a:extLst>
          </p:cNvPr>
          <p:cNvSpPr txBox="1"/>
          <p:nvPr userDrawn="1"/>
        </p:nvSpPr>
        <p:spPr>
          <a:xfrm>
            <a:off x="2186742" y="97539"/>
            <a:ext cx="9087612" cy="30777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1400" b="0" i="0" dirty="0">
                <a:solidFill>
                  <a:schemeClr val="tx1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• </a:t>
            </a:r>
            <a:r>
              <a:rPr lang="en-US" sz="1400" b="0" i="0" dirty="0">
                <a:solidFill>
                  <a:srgbClr val="C5050C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College of Engineering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E99F629-1CE4-46F0-E4B9-5AFD03FE5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 descr="UW–Madison red crest logo&#10;">
            <a:extLst>
              <a:ext uri="{FF2B5EF4-FFF2-40B4-BE49-F238E27FC236}">
                <a16:creationId xmlns:a16="http://schemas.microsoft.com/office/drawing/2014/main" id="{9C9BA2D1-77FC-2FEC-B16B-710C952D12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45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no subtitle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7C912DB-E11B-3D4C-9D09-221D4E874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005840"/>
            <a:ext cx="11368176" cy="58613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0FF968CE-35E2-E543-8D71-1D8778441684}"/>
              </a:ext>
            </a:extLst>
          </p:cNvPr>
          <p:cNvSpPr/>
          <p:nvPr userDrawn="1"/>
        </p:nvSpPr>
        <p:spPr>
          <a:xfrm>
            <a:off x="8076336" y="1005840"/>
            <a:ext cx="3291840" cy="5861304"/>
          </a:xfrm>
          <a:custGeom>
            <a:avLst/>
            <a:gdLst>
              <a:gd name="connsiteX0" fmla="*/ 0 w 3290316"/>
              <a:gd name="connsiteY0" fmla="*/ 0 h 6193766"/>
              <a:gd name="connsiteX1" fmla="*/ 1490472 w 3290316"/>
              <a:gd name="connsiteY1" fmla="*/ 0 h 6193766"/>
              <a:gd name="connsiteX2" fmla="*/ 2980944 w 3290316"/>
              <a:gd name="connsiteY2" fmla="*/ 0 h 6193766"/>
              <a:gd name="connsiteX3" fmla="*/ 3290316 w 3290316"/>
              <a:gd name="connsiteY3" fmla="*/ 0 h 6193766"/>
              <a:gd name="connsiteX4" fmla="*/ 3290316 w 3290316"/>
              <a:gd name="connsiteY4" fmla="*/ 6185532 h 6193766"/>
              <a:gd name="connsiteX5" fmla="*/ 1492453 w 3290316"/>
              <a:gd name="connsiteY5" fmla="*/ 6185532 h 6193766"/>
              <a:gd name="connsiteX6" fmla="*/ 1490472 w 3290316"/>
              <a:gd name="connsiteY6" fmla="*/ 6193766 h 619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90316" h="6193766">
                <a:moveTo>
                  <a:pt x="0" y="0"/>
                </a:moveTo>
                <a:lnTo>
                  <a:pt x="1490472" y="0"/>
                </a:lnTo>
                <a:lnTo>
                  <a:pt x="2980944" y="0"/>
                </a:lnTo>
                <a:lnTo>
                  <a:pt x="3290316" y="0"/>
                </a:lnTo>
                <a:lnTo>
                  <a:pt x="3290316" y="6185532"/>
                </a:lnTo>
                <a:lnTo>
                  <a:pt x="1492453" y="6185532"/>
                </a:lnTo>
                <a:lnTo>
                  <a:pt x="1490472" y="6193766"/>
                </a:lnTo>
                <a:close/>
              </a:path>
            </a:pathLst>
          </a:custGeom>
          <a:solidFill>
            <a:schemeClr val="tx1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F299E6E5-26DE-803C-4A8C-F28EB6EB83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5901" y="3008796"/>
            <a:ext cx="8279203" cy="1157561"/>
          </a:xfrm>
        </p:spPr>
        <p:txBody>
          <a:bodyPr bIns="0" anchor="ctr" anchorCtr="0">
            <a:spAutoFit/>
          </a:bodyPr>
          <a:lstStyle>
            <a:lvl1pPr marL="0" indent="0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US" dirty="0"/>
              <a:t>Insert Section Header Title in title or sentence case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07AD54-E5B9-C8DD-8A97-7A85F48F83C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B52606-5965-587A-2F98-3672AE39B3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 descr="UW–Madison red crest logo&#10;">
            <a:extLst>
              <a:ext uri="{FF2B5EF4-FFF2-40B4-BE49-F238E27FC236}">
                <a16:creationId xmlns:a16="http://schemas.microsoft.com/office/drawing/2014/main" id="{13F11DEC-4B1F-1BD9-F955-5D435450FD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608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10668000" cy="1066800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B8D7A7-61EA-C294-43BB-ADAC39B0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836737-3A0D-99EB-4154-AC9729ED0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 descr="UW–Madison red crest logo&#10;">
            <a:extLst>
              <a:ext uri="{FF2B5EF4-FFF2-40B4-BE49-F238E27FC236}">
                <a16:creationId xmlns:a16="http://schemas.microsoft.com/office/drawing/2014/main" id="{86E9B334-6231-6F9D-B111-89E9CC4F3F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361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ADEBCEC-A6BE-3604-2E8A-6292D72B72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1492C6-757D-92C8-7AD8-4F3C8B9034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 descr="UW–Madison red crest logo&#10;">
            <a:extLst>
              <a:ext uri="{FF2B5EF4-FFF2-40B4-BE49-F238E27FC236}">
                <a16:creationId xmlns:a16="http://schemas.microsoft.com/office/drawing/2014/main" id="{E3E36DDB-C923-BBC8-9359-77DDB5F3DC6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5042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8896AEBB-E2D4-39A6-0D60-04CAB2413C5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337544" y="0"/>
            <a:ext cx="6854456" cy="6851650"/>
          </a:xfrm>
          <a:solidFill>
            <a:schemeClr val="bg1">
              <a:lumMod val="95000"/>
            </a:schemeClr>
          </a:solidFill>
        </p:spPr>
        <p:txBody>
          <a:bodyPr bIns="822960" anchor="ctr" anchorCtr="1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Insert image</a:t>
            </a:r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E9FB8E77-4204-57CA-178E-8A4B681D2F7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7201" y="1865722"/>
            <a:ext cx="4128052" cy="1378519"/>
          </a:xfrm>
        </p:spPr>
        <p:txBody>
          <a:bodyPr wrap="square" lIns="0" rIns="0" bIns="0" anchor="b" anchorCtr="0">
            <a:spAutoFit/>
          </a:bodyPr>
          <a:lstStyle>
            <a:lvl1pPr marL="0" indent="0">
              <a:buNone/>
              <a:defRPr sz="3200" b="1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898B62A4-7E17-982E-F7A8-833D5060D6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3632200"/>
            <a:ext cx="4128053" cy="1377813"/>
          </a:xfrm>
        </p:spPr>
        <p:txBody>
          <a:bodyPr wrap="square" lIns="0" tIns="0" rIns="0">
            <a:spAutoFit/>
          </a:bodyPr>
          <a:lstStyle>
            <a:lvl1pPr marL="0" indent="0">
              <a:buNone/>
              <a:defRPr sz="24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subtitle, date or other information if needed. There is also an option for no subtitle.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7185B1-C19B-DCCE-166C-D96498CFA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57200" y="3391217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4D3595D-2CAB-8B5E-C330-D53F680B173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0CA025-18CB-17AA-FB68-239B2D2BD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 descr="UW–Madison red crest logo&#10;">
            <a:extLst>
              <a:ext uri="{FF2B5EF4-FFF2-40B4-BE49-F238E27FC236}">
                <a16:creationId xmlns:a16="http://schemas.microsoft.com/office/drawing/2014/main" id="{E6C56C1C-F57F-DFAB-6834-B44D8D0A60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7819" y="185649"/>
            <a:ext cx="407324" cy="6400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CD61E90-ABED-9561-24A2-80278E01C3EC}"/>
              </a:ext>
            </a:extLst>
          </p:cNvPr>
          <p:cNvSpPr txBox="1"/>
          <p:nvPr userDrawn="1"/>
        </p:nvSpPr>
        <p:spPr>
          <a:xfrm>
            <a:off x="1030779" y="97539"/>
            <a:ext cx="4306765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l"/>
            <a: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</a:t>
            </a:r>
            <a:b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</a:br>
            <a:r>
              <a:rPr lang="en-US" sz="1400" b="0" i="0" dirty="0">
                <a:solidFill>
                  <a:srgbClr val="C5050C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3918107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title no subtit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51954615-64DE-80CE-C298-94425FB6A1C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337544" y="0"/>
            <a:ext cx="6854456" cy="6851650"/>
          </a:xfrm>
          <a:solidFill>
            <a:schemeClr val="bg1">
              <a:lumMod val="95000"/>
            </a:schemeClr>
          </a:solidFill>
        </p:spPr>
        <p:txBody>
          <a:bodyPr bIns="822960" anchor="ctr" anchorCtr="1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Insert image</a:t>
            </a:r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E9FB8E77-4204-57CA-178E-8A4B681D2F7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2739740"/>
            <a:ext cx="4114800" cy="1378519"/>
          </a:xfrm>
        </p:spPr>
        <p:txBody>
          <a:bodyPr wrap="square" lIns="0" rIns="0" bIns="0" anchor="ctr" anchorCtr="0">
            <a:spAutoFit/>
          </a:bodyPr>
          <a:lstStyle>
            <a:lvl1pPr marL="0" indent="0">
              <a:buNone/>
              <a:defRPr sz="3200" b="1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5E5028-21AE-877F-45D4-349A287AB29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D9B3AF2-EF14-871C-6DE8-AB9B2766F4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 descr="UW–Madison red crest logo&#10;">
            <a:extLst>
              <a:ext uri="{FF2B5EF4-FFF2-40B4-BE49-F238E27FC236}">
                <a16:creationId xmlns:a16="http://schemas.microsoft.com/office/drawing/2014/main" id="{5B058E50-158C-5A7A-4FC2-F6B7355AD7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7819" y="185649"/>
            <a:ext cx="407324" cy="6400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AC398AC-9034-DB43-38E3-D6E78FB0493D}"/>
              </a:ext>
            </a:extLst>
          </p:cNvPr>
          <p:cNvSpPr txBox="1"/>
          <p:nvPr userDrawn="1"/>
        </p:nvSpPr>
        <p:spPr>
          <a:xfrm>
            <a:off x="1030779" y="97539"/>
            <a:ext cx="4306765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l"/>
            <a: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</a:t>
            </a:r>
            <a:b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</a:br>
            <a:r>
              <a:rPr lang="en-US" sz="1400" b="0" i="0" dirty="0">
                <a:solidFill>
                  <a:srgbClr val="C3030C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1584067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text sup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6F82216D-4181-2279-383A-2293667727A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337544" y="0"/>
            <a:ext cx="6854456" cy="6851650"/>
          </a:xfrm>
          <a:solidFill>
            <a:schemeClr val="bg1">
              <a:lumMod val="95000"/>
            </a:schemeClr>
          </a:solidFill>
        </p:spPr>
        <p:txBody>
          <a:bodyPr bIns="822960" anchor="ctr" anchorCtr="1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Insert image</a:t>
            </a:r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E9FB8E77-4204-57CA-178E-8A4B681D2F7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459591"/>
            <a:ext cx="4114800" cy="1432893"/>
          </a:xfrm>
        </p:spPr>
        <p:txBody>
          <a:bodyPr wrap="square" lIns="0" rIns="0" bIns="0" anchor="t" anchorCtr="0">
            <a:spAutoFit/>
          </a:bodyPr>
          <a:lstStyle>
            <a:lvl1pPr marL="0" indent="0">
              <a:buNone/>
              <a:defRPr sz="20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brief text that may have a description or explanation of the photo or graphic on the right. This would be more than a caption, but less than a title slide.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DC37E7-17E9-C4B6-5D84-3D1EEE244D6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B1F1F0-5C5F-6D74-93E1-76FE8216C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 descr="UW–Madison red crest logo&#10;">
            <a:extLst>
              <a:ext uri="{FF2B5EF4-FFF2-40B4-BE49-F238E27FC236}">
                <a16:creationId xmlns:a16="http://schemas.microsoft.com/office/drawing/2014/main" id="{D9B660E2-71CE-9144-9956-4E642C04B9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7819" y="185649"/>
            <a:ext cx="407324" cy="6400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16B2435-AD3E-0E1B-FF31-DF34A8109329}"/>
              </a:ext>
            </a:extLst>
          </p:cNvPr>
          <p:cNvSpPr txBox="1"/>
          <p:nvPr userDrawn="1"/>
        </p:nvSpPr>
        <p:spPr>
          <a:xfrm>
            <a:off x="1030779" y="97539"/>
            <a:ext cx="4306765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l"/>
            <a: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</a:t>
            </a:r>
            <a:b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</a:br>
            <a:r>
              <a:rPr lang="en-US" sz="1400" b="0" i="0" dirty="0">
                <a:solidFill>
                  <a:srgbClr val="C3030C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1830590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3158071-2006-BA68-247B-8DDD07B8A4D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12192000" cy="6851650"/>
          </a:xfrm>
          <a:solidFill>
            <a:schemeClr val="bg1">
              <a:lumMod val="95000"/>
            </a:schemeClr>
          </a:solidFill>
        </p:spPr>
        <p:txBody>
          <a:bodyPr bIns="822960" anchor="ctr" anchorCtr="1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Insert image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516B7A6E-DADF-6C1B-45B9-775C34A9924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99078"/>
            <a:ext cx="6479979" cy="352084"/>
          </a:xfrm>
          <a:solidFill>
            <a:schemeClr val="accent1"/>
          </a:solidFill>
          <a:ln>
            <a:noFill/>
          </a:ln>
        </p:spPr>
        <p:txBody>
          <a:bodyPr wrap="none" lIns="274320" tIns="64008" rIns="91440" bIns="91440" anchor="ctr" anchorCtr="0">
            <a:sp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Insert photo caption or description (text box will expand to fit) or remove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041487-5784-2733-99C1-9E95F00E1A9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782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iversity of Wisconsin-Madison College of Engineering logo reversed on black">
            <a:extLst>
              <a:ext uri="{FF2B5EF4-FFF2-40B4-BE49-F238E27FC236}">
                <a16:creationId xmlns:a16="http://schemas.microsoft.com/office/drawing/2014/main" id="{24844CBA-D3B1-BB84-7ACF-058D2DFA66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24300" y="2743200"/>
            <a:ext cx="43434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1203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iversity of Wisconsin-Madison College of Engineering logo reversed on black">
            <a:extLst>
              <a:ext uri="{FF2B5EF4-FFF2-40B4-BE49-F238E27FC236}">
                <a16:creationId xmlns:a16="http://schemas.microsoft.com/office/drawing/2014/main" id="{794936BF-C748-F965-35AD-277F366476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24300" y="2743200"/>
            <a:ext cx="43434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8270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background with red text&#10;&#10;Description automatically generated">
            <a:extLst>
              <a:ext uri="{FF2B5EF4-FFF2-40B4-BE49-F238E27FC236}">
                <a16:creationId xmlns:a16="http://schemas.microsoft.com/office/drawing/2014/main" id="{6C85D022-030B-C082-3AA0-3F73A7D55A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91000" y="2732215"/>
            <a:ext cx="3810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890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subtitl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1AB265-C0D2-A543-B156-B0221787B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33907"/>
            <a:ext cx="12192000" cy="11240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254FFE49-5199-9649-BB93-1060548611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802" y="5953913"/>
            <a:ext cx="10311412" cy="52308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name, position, unit/faculty</a:t>
            </a:r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2746CA85-3D5E-928E-0CA4-A376628A41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5802" y="2288172"/>
            <a:ext cx="8334247" cy="1157561"/>
          </a:xfrm>
        </p:spPr>
        <p:txBody>
          <a:bodyPr bIns="0" anchor="ctr" anchorCtr="0">
            <a:spAutoFit/>
          </a:bodyPr>
          <a:lstStyle>
            <a:lvl1pPr marL="0" indent="0" algn="l">
              <a:buNone/>
              <a:defRPr sz="4000" b="1" i="0">
                <a:solidFill>
                  <a:schemeClr val="tx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D997BA0-A30F-D158-F5D1-3820A4ECA0F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11876D-CF81-D5A9-5E08-6E5662F291F9}"/>
              </a:ext>
            </a:extLst>
          </p:cNvPr>
          <p:cNvSpPr txBox="1"/>
          <p:nvPr userDrawn="1"/>
        </p:nvSpPr>
        <p:spPr>
          <a:xfrm>
            <a:off x="2186742" y="97539"/>
            <a:ext cx="9087612" cy="30777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1400" b="0" i="0" dirty="0">
                <a:solidFill>
                  <a:schemeClr val="tx1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• </a:t>
            </a:r>
            <a:r>
              <a:rPr lang="en-US" sz="1400" b="0" i="0" dirty="0">
                <a:solidFill>
                  <a:srgbClr val="C5050C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College of Engineering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E6A711-E31D-7191-D22B-A0A0407FA3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 descr="UW–Madison red crest logo&#10;">
            <a:extLst>
              <a:ext uri="{FF2B5EF4-FFF2-40B4-BE49-F238E27FC236}">
                <a16:creationId xmlns:a16="http://schemas.microsoft.com/office/drawing/2014/main" id="{2DF68648-F2D6-D602-49CA-0A0D5A4863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785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8B1C6F3-8D05-7245-98E0-6A89EF37B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57339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31B425-093C-0149-952F-11573DF09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1" y="3218871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3EF2B24F-1619-BE4B-A7F6-731536B3525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5802" y="1854700"/>
            <a:ext cx="8334247" cy="1157561"/>
          </a:xfrm>
        </p:spPr>
        <p:txBody>
          <a:bodyPr bIns="0" anchor="b">
            <a:spAutoFit/>
          </a:bodyPr>
          <a:lstStyle>
            <a:lvl1pPr marL="0" indent="0" algn="l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B10240F-B4BA-0448-B9CB-BAB80DBF6B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5802" y="3519491"/>
            <a:ext cx="8334247" cy="759182"/>
          </a:xfrm>
        </p:spPr>
        <p:txBody>
          <a:bodyPr anchor="t">
            <a:spAutoFit/>
          </a:bodyPr>
          <a:lstStyle>
            <a:lvl1pPr marL="0" indent="0">
              <a:buNone/>
              <a:defRPr sz="2400" b="0" i="0">
                <a:solidFill>
                  <a:schemeClr val="tx1">
                    <a:lumMod val="25000"/>
                    <a:lumOff val="7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subtitle, date or other important information, not to exceed two lines. There is a title slide for no subtitle too.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254FFE49-5199-9649-BB93-1060548611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802" y="5953913"/>
            <a:ext cx="10311412" cy="52308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name, position, unit/faculty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735EE02-9FB2-6978-0DC6-9E630B19E20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4697DB-428B-7175-A139-E5121F2EF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 descr="UW–Madison red crest logo&#10;">
            <a:extLst>
              <a:ext uri="{FF2B5EF4-FFF2-40B4-BE49-F238E27FC236}">
                <a16:creationId xmlns:a16="http://schemas.microsoft.com/office/drawing/2014/main" id="{31C7B5E7-7624-92BC-D5CB-84F5B9EC163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10FA53-4C22-3CE7-1A67-549D95C19593}"/>
              </a:ext>
            </a:extLst>
          </p:cNvPr>
          <p:cNvSpPr txBox="1"/>
          <p:nvPr userDrawn="1"/>
        </p:nvSpPr>
        <p:spPr>
          <a:xfrm>
            <a:off x="2186742" y="97539"/>
            <a:ext cx="9087612" cy="30777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1400" b="0" i="0" dirty="0">
                <a:solidFill>
                  <a:schemeClr val="bg1">
                    <a:lumMod val="8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• 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3437924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subtitle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8B1C6F3-8D05-7245-98E0-6A89EF37B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57339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254FFE49-5199-9649-BB93-1060548611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802" y="5953913"/>
            <a:ext cx="10311412" cy="52308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name, position, unit/faculty</a:t>
            </a:r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90E681E2-A2C8-5C08-70ED-AC5A65A6D54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5802" y="2288172"/>
            <a:ext cx="8334247" cy="1157561"/>
          </a:xfrm>
        </p:spPr>
        <p:txBody>
          <a:bodyPr bIns="0" anchor="ctr" anchorCtr="0">
            <a:spAutoFit/>
          </a:bodyPr>
          <a:lstStyle>
            <a:lvl1pPr marL="0" indent="0" algn="l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B3E71-AE99-438C-D05B-A91BF1C9C4B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F3DCB4-0EA1-C674-91E7-27AEFF419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 descr="UW–Madison red crest logo&#10;">
            <a:extLst>
              <a:ext uri="{FF2B5EF4-FFF2-40B4-BE49-F238E27FC236}">
                <a16:creationId xmlns:a16="http://schemas.microsoft.com/office/drawing/2014/main" id="{F692B915-28B6-94EC-0731-383448A8DB0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814E3B1-3588-59A3-3835-EDE97878C0EA}"/>
              </a:ext>
            </a:extLst>
          </p:cNvPr>
          <p:cNvSpPr txBox="1"/>
          <p:nvPr userDrawn="1"/>
        </p:nvSpPr>
        <p:spPr>
          <a:xfrm>
            <a:off x="2186742" y="97539"/>
            <a:ext cx="9087612" cy="30777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1400" b="0" i="0" dirty="0">
                <a:solidFill>
                  <a:schemeClr val="bg1">
                    <a:lumMod val="8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• 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344329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1 column) var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240"/>
            <a:ext cx="1060587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DFC75F-7C56-4347-B180-B45A7C3C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1" y="1625704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DB8662E-61A8-0447-B3BD-A6CA86FA07A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5800" y="457200"/>
            <a:ext cx="10668000" cy="1066800"/>
          </a:xfrm>
        </p:spPr>
        <p:txBody>
          <a:bodyPr bIns="0" anchor="b" anchorCtr="0">
            <a:normAutofit/>
          </a:bodyPr>
          <a:lstStyle>
            <a:lvl1pPr marL="0" indent="0">
              <a:buNone/>
              <a:defRPr sz="34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Text Medium" panose="02010303040201060303" pitchFamily="2" charset="0"/>
                <a:ea typeface="Red Hat Text Medium" panose="02010303040201060303" pitchFamily="2" charset="0"/>
                <a:cs typeface="Red Hat Text Medium" panose="02010303040201060303" pitchFamily="2" charset="0"/>
              </a:defRPr>
            </a:lvl1pPr>
            <a:lvl2pPr>
              <a:defRPr sz="3200" b="1"/>
            </a:lvl2pPr>
            <a:lvl3pPr>
              <a:defRPr sz="3200" b="1"/>
            </a:lvl3pPr>
            <a:lvl4pPr>
              <a:defRPr sz="3200" b="1"/>
            </a:lvl4pPr>
            <a:lvl5pPr>
              <a:defRPr sz="3200" b="1"/>
            </a:lvl5pPr>
          </a:lstStyle>
          <a:p>
            <a:pPr lvl="0"/>
            <a:r>
              <a:rPr lang="en-US" dirty="0"/>
              <a:t>Insert slide title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33615FB-E867-334E-BB0E-3B18A265957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5900" y="1840451"/>
            <a:ext cx="9677400" cy="4446053"/>
          </a:xfrm>
        </p:spPr>
        <p:txBody>
          <a:bodyPr>
            <a:normAutofit/>
          </a:bodyPr>
          <a:lstStyle>
            <a:lvl1pPr marL="228589" indent="-228589">
              <a:buFont typeface="Arial" panose="020B0604020202020204" pitchFamily="34" charset="0"/>
              <a:buChar char="•"/>
              <a:tabLst/>
              <a:defRPr sz="2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3A315EF-C99D-DF4A-94FC-CDB4F9DECB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92240"/>
            <a:ext cx="6932026" cy="365760"/>
          </a:xfrm>
          <a:solidFill>
            <a:schemeClr val="accent1"/>
          </a:solidFill>
          <a:ln>
            <a:noFill/>
          </a:ln>
        </p:spPr>
        <p:txBody>
          <a:bodyPr wrap="none" lIns="274320" tIns="64008" rIns="91440" bIns="91440" anchor="ctr" anchorCtr="0">
            <a:sp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Insert presentation topic or department/unit name (text box will expand to fit)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D7FC1-D51F-1334-729D-63CCC5D4078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85DBC-17C1-0BB2-ABB7-71A2935B5C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 descr="UW–Madison red crest logo&#10;">
            <a:extLst>
              <a:ext uri="{FF2B5EF4-FFF2-40B4-BE49-F238E27FC236}">
                <a16:creationId xmlns:a16="http://schemas.microsoft.com/office/drawing/2014/main" id="{614CAAD2-B698-FC31-9927-5D99AA0EB2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063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2 column) var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240"/>
            <a:ext cx="1060587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DFC75F-7C56-4347-B180-B45A7C3C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1" y="1625704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DB8662E-61A8-0447-B3BD-A6CA86FA07A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5800" y="457200"/>
            <a:ext cx="10668000" cy="1066800"/>
          </a:xfrm>
        </p:spPr>
        <p:txBody>
          <a:bodyPr bIns="0" anchor="b" anchorCtr="0">
            <a:normAutofit/>
          </a:bodyPr>
          <a:lstStyle>
            <a:lvl1pPr marL="0" indent="0">
              <a:buNone/>
              <a:defRPr sz="3400" b="0" i="0">
                <a:latin typeface="Red Hat Text Medium" panose="02010303040201060303" pitchFamily="2" charset="0"/>
                <a:ea typeface="Red Hat Text Medium" panose="02010303040201060303" pitchFamily="2" charset="0"/>
                <a:cs typeface="Red Hat Text Medium" panose="02010303040201060303" pitchFamily="2" charset="0"/>
              </a:defRPr>
            </a:lvl1pPr>
            <a:lvl2pPr>
              <a:defRPr sz="3200" b="1"/>
            </a:lvl2pPr>
            <a:lvl3pPr>
              <a:defRPr sz="3200" b="1"/>
            </a:lvl3pPr>
            <a:lvl4pPr>
              <a:defRPr sz="3200" b="1"/>
            </a:lvl4pPr>
            <a:lvl5pPr>
              <a:defRPr sz="3200" b="1"/>
            </a:lvl5pPr>
          </a:lstStyle>
          <a:p>
            <a:pPr lvl="0"/>
            <a:r>
              <a:rPr lang="en-US" dirty="0"/>
              <a:t>Insert slide title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33615FB-E867-334E-BB0E-3B18A265957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5902" y="1840451"/>
            <a:ext cx="4482548" cy="4446053"/>
          </a:xfrm>
        </p:spPr>
        <p:txBody>
          <a:bodyPr>
            <a:normAutofit/>
          </a:bodyPr>
          <a:lstStyle>
            <a:lvl1pPr marL="228589" indent="-228589">
              <a:buFont typeface="Arial" panose="020B0604020202020204" pitchFamily="34" charset="0"/>
              <a:buChar char="•"/>
              <a:tabLst/>
              <a:defRPr sz="2600">
                <a:solidFill>
                  <a:schemeClr val="tx1"/>
                </a:solidFill>
              </a:defRPr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3A315EF-C99D-DF4A-94FC-CDB4F9DECB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92240"/>
            <a:ext cx="6932026" cy="365760"/>
          </a:xfrm>
          <a:solidFill>
            <a:schemeClr val="accent1"/>
          </a:solidFill>
          <a:ln>
            <a:noFill/>
          </a:ln>
        </p:spPr>
        <p:txBody>
          <a:bodyPr wrap="none" lIns="274320" tIns="64008" rIns="91440" bIns="91440" anchor="ctr" anchorCtr="0">
            <a:sp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Insert presentation topic or department/unit name (text box will expand to fit)</a:t>
            </a:r>
          </a:p>
        </p:txBody>
      </p:sp>
      <p:sp>
        <p:nvSpPr>
          <p:cNvPr id="8" name="Content Placeholder 10">
            <a:extLst>
              <a:ext uri="{FF2B5EF4-FFF2-40B4-BE49-F238E27FC236}">
                <a16:creationId xmlns:a16="http://schemas.microsoft.com/office/drawing/2014/main" id="{B0DEE38D-2FF0-2A49-A7D1-AF607FA3AB7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23553" y="1840451"/>
            <a:ext cx="4939747" cy="4446053"/>
          </a:xfrm>
        </p:spPr>
        <p:txBody>
          <a:bodyPr>
            <a:normAutofit/>
          </a:bodyPr>
          <a:lstStyle>
            <a:lvl1pPr marL="228589" indent="-228589">
              <a:buFont typeface="Arial" panose="020B0604020202020204" pitchFamily="34" charset="0"/>
              <a:buChar char="•"/>
              <a:tabLst/>
              <a:defRPr sz="2600">
                <a:solidFill>
                  <a:schemeClr val="tx1"/>
                </a:solidFill>
              </a:defRPr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CD701D-BF33-CEF4-2A68-BF9F51BDC42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9F2691A-220A-1A90-6973-6AEC050D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 descr="UW–Madison red crest logo&#10;">
            <a:extLst>
              <a:ext uri="{FF2B5EF4-FFF2-40B4-BE49-F238E27FC236}">
                <a16:creationId xmlns:a16="http://schemas.microsoft.com/office/drawing/2014/main" id="{344DDE36-FCA2-C79A-7717-1C7AD493A7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184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7C912DB-E11B-3D4C-9D09-221D4E874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1005840"/>
            <a:ext cx="11369692" cy="58613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2563031-4D5F-6F49-9B43-B75A2450AB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85901" y="3278323"/>
            <a:ext cx="8279203" cy="603563"/>
          </a:xfrm>
        </p:spPr>
        <p:txBody>
          <a:bodyPr bIns="0" anchor="b" anchorCtr="0">
            <a:spAutoFit/>
          </a:bodyPr>
          <a:lstStyle>
            <a:lvl1pPr marL="0" indent="0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US" dirty="0"/>
              <a:t>Insert Section Header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3DBCEB-EA83-B646-A716-9EAB713C528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5902" y="4226932"/>
            <a:ext cx="5264151" cy="759182"/>
          </a:xfrm>
        </p:spPr>
        <p:txBody>
          <a:bodyPr>
            <a:spAutoFit/>
          </a:bodyPr>
          <a:lstStyle>
            <a:lvl1pPr marL="0" indent="0">
              <a:buNone/>
              <a:defRPr sz="2400" b="0" i="0">
                <a:solidFill>
                  <a:schemeClr val="tx1">
                    <a:lumMod val="10000"/>
                    <a:lumOff val="9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/>
              <a:t>Insert subtitle if needed. There is option for no subtitle.</a:t>
            </a: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2A8E911-3157-1444-8D3E-B3404B047192}"/>
              </a:ext>
            </a:extLst>
          </p:cNvPr>
          <p:cNvSpPr/>
          <p:nvPr userDrawn="1"/>
        </p:nvSpPr>
        <p:spPr>
          <a:xfrm>
            <a:off x="8077852" y="1005840"/>
            <a:ext cx="3291840" cy="5861304"/>
          </a:xfrm>
          <a:custGeom>
            <a:avLst/>
            <a:gdLst>
              <a:gd name="connsiteX0" fmla="*/ 0 w 3290316"/>
              <a:gd name="connsiteY0" fmla="*/ 0 h 6193766"/>
              <a:gd name="connsiteX1" fmla="*/ 1490472 w 3290316"/>
              <a:gd name="connsiteY1" fmla="*/ 0 h 6193766"/>
              <a:gd name="connsiteX2" fmla="*/ 2980944 w 3290316"/>
              <a:gd name="connsiteY2" fmla="*/ 0 h 6193766"/>
              <a:gd name="connsiteX3" fmla="*/ 3290316 w 3290316"/>
              <a:gd name="connsiteY3" fmla="*/ 0 h 6193766"/>
              <a:gd name="connsiteX4" fmla="*/ 3290316 w 3290316"/>
              <a:gd name="connsiteY4" fmla="*/ 6185532 h 6193766"/>
              <a:gd name="connsiteX5" fmla="*/ 1492453 w 3290316"/>
              <a:gd name="connsiteY5" fmla="*/ 6185532 h 6193766"/>
              <a:gd name="connsiteX6" fmla="*/ 1490472 w 3290316"/>
              <a:gd name="connsiteY6" fmla="*/ 6193766 h 619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90316" h="6193766">
                <a:moveTo>
                  <a:pt x="0" y="0"/>
                </a:moveTo>
                <a:lnTo>
                  <a:pt x="1490472" y="0"/>
                </a:lnTo>
                <a:lnTo>
                  <a:pt x="2980944" y="0"/>
                </a:lnTo>
                <a:lnTo>
                  <a:pt x="3290316" y="0"/>
                </a:lnTo>
                <a:lnTo>
                  <a:pt x="3290316" y="6185532"/>
                </a:lnTo>
                <a:lnTo>
                  <a:pt x="1492453" y="6185532"/>
                </a:lnTo>
                <a:lnTo>
                  <a:pt x="1490472" y="6193766"/>
                </a:lnTo>
                <a:close/>
              </a:path>
            </a:pathLst>
          </a:custGeom>
          <a:solidFill>
            <a:schemeClr val="accent1">
              <a:lumMod val="75000"/>
              <a:alpha val="3471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EB6C9F2-5465-8D47-8351-B6B681C45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85901" y="4007404"/>
            <a:ext cx="471523" cy="940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97BB03-8518-2882-21D0-F887A950FE7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C3257CA-3AF3-2FBE-93BC-B2F800236E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 descr="UW–Madison red crest logo&#10;">
            <a:extLst>
              <a:ext uri="{FF2B5EF4-FFF2-40B4-BE49-F238E27FC236}">
                <a16:creationId xmlns:a16="http://schemas.microsoft.com/office/drawing/2014/main" id="{46BCEDC2-0731-5229-6E04-9B7710C981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427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no subtitle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7C912DB-E11B-3D4C-9D09-221D4E874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1005840"/>
            <a:ext cx="11369692" cy="58613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2A8E911-3157-1444-8D3E-B3404B047192}"/>
              </a:ext>
            </a:extLst>
          </p:cNvPr>
          <p:cNvSpPr/>
          <p:nvPr userDrawn="1"/>
        </p:nvSpPr>
        <p:spPr>
          <a:xfrm>
            <a:off x="8077852" y="1005840"/>
            <a:ext cx="3291840" cy="5861304"/>
          </a:xfrm>
          <a:custGeom>
            <a:avLst/>
            <a:gdLst>
              <a:gd name="connsiteX0" fmla="*/ 0 w 3290316"/>
              <a:gd name="connsiteY0" fmla="*/ 0 h 6193766"/>
              <a:gd name="connsiteX1" fmla="*/ 1490472 w 3290316"/>
              <a:gd name="connsiteY1" fmla="*/ 0 h 6193766"/>
              <a:gd name="connsiteX2" fmla="*/ 2980944 w 3290316"/>
              <a:gd name="connsiteY2" fmla="*/ 0 h 6193766"/>
              <a:gd name="connsiteX3" fmla="*/ 3290316 w 3290316"/>
              <a:gd name="connsiteY3" fmla="*/ 0 h 6193766"/>
              <a:gd name="connsiteX4" fmla="*/ 3290316 w 3290316"/>
              <a:gd name="connsiteY4" fmla="*/ 6185532 h 6193766"/>
              <a:gd name="connsiteX5" fmla="*/ 1492453 w 3290316"/>
              <a:gd name="connsiteY5" fmla="*/ 6185532 h 6193766"/>
              <a:gd name="connsiteX6" fmla="*/ 1490472 w 3290316"/>
              <a:gd name="connsiteY6" fmla="*/ 6193766 h 619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90316" h="6193766">
                <a:moveTo>
                  <a:pt x="0" y="0"/>
                </a:moveTo>
                <a:lnTo>
                  <a:pt x="1490472" y="0"/>
                </a:lnTo>
                <a:lnTo>
                  <a:pt x="2980944" y="0"/>
                </a:lnTo>
                <a:lnTo>
                  <a:pt x="3290316" y="0"/>
                </a:lnTo>
                <a:lnTo>
                  <a:pt x="3290316" y="6185532"/>
                </a:lnTo>
                <a:lnTo>
                  <a:pt x="1492453" y="6185532"/>
                </a:lnTo>
                <a:lnTo>
                  <a:pt x="1490472" y="6193766"/>
                </a:lnTo>
                <a:close/>
              </a:path>
            </a:pathLst>
          </a:custGeom>
          <a:solidFill>
            <a:schemeClr val="accent1">
              <a:lumMod val="75000"/>
              <a:alpha val="3471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00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CD0A5E2A-6ED1-87B8-BE38-0E31BB6388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5901" y="3008796"/>
            <a:ext cx="8279203" cy="1157561"/>
          </a:xfrm>
        </p:spPr>
        <p:txBody>
          <a:bodyPr bIns="0" anchor="ctr" anchorCtr="0">
            <a:spAutoFit/>
          </a:bodyPr>
          <a:lstStyle>
            <a:lvl1pPr marL="0" indent="0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US" dirty="0"/>
              <a:t>Insert Section Header Title in title or sentence case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D320CA-8734-9F66-D768-F3B58A5D610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DC0E3C-56AC-BFB2-8B07-0E52A8FC9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 descr="UW–Madison red crest logo&#10;">
            <a:extLst>
              <a:ext uri="{FF2B5EF4-FFF2-40B4-BE49-F238E27FC236}">
                <a16:creationId xmlns:a16="http://schemas.microsoft.com/office/drawing/2014/main" id="{42A1D137-2EE4-E548-B3B8-F25ECFAF630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714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7C912DB-E11B-3D4C-9D09-221D4E874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005840"/>
            <a:ext cx="11368176" cy="58613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2563031-4D5F-6F49-9B43-B75A2450AB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85901" y="3278323"/>
            <a:ext cx="8279203" cy="603563"/>
          </a:xfrm>
        </p:spPr>
        <p:txBody>
          <a:bodyPr bIns="0" anchor="b" anchorCtr="0">
            <a:spAutoFit/>
          </a:bodyPr>
          <a:lstStyle>
            <a:lvl1pPr marL="0" indent="0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US" dirty="0"/>
              <a:t>Insert Section Header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3DBCEB-EA83-B646-A716-9EAB713C528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5902" y="4226932"/>
            <a:ext cx="5264151" cy="759182"/>
          </a:xfrm>
        </p:spPr>
        <p:txBody>
          <a:bodyPr>
            <a:spAutoFit/>
          </a:bodyPr>
          <a:lstStyle>
            <a:lvl1pPr marL="0" indent="0">
              <a:buNone/>
              <a:defRPr sz="2400" b="0" i="0">
                <a:solidFill>
                  <a:schemeClr val="tx1">
                    <a:lumMod val="25000"/>
                    <a:lumOff val="7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/>
              <a:t>Insert subtitle if needed. There is a option for no subtitle.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11E94CE-F71B-1944-B826-00353C8726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85901" y="4007404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0FF968CE-35E2-E543-8D71-1D8778441684}"/>
              </a:ext>
            </a:extLst>
          </p:cNvPr>
          <p:cNvSpPr/>
          <p:nvPr userDrawn="1"/>
        </p:nvSpPr>
        <p:spPr>
          <a:xfrm>
            <a:off x="8076336" y="1005840"/>
            <a:ext cx="3291840" cy="5861304"/>
          </a:xfrm>
          <a:custGeom>
            <a:avLst/>
            <a:gdLst>
              <a:gd name="connsiteX0" fmla="*/ 0 w 3290316"/>
              <a:gd name="connsiteY0" fmla="*/ 0 h 6193766"/>
              <a:gd name="connsiteX1" fmla="*/ 1490472 w 3290316"/>
              <a:gd name="connsiteY1" fmla="*/ 0 h 6193766"/>
              <a:gd name="connsiteX2" fmla="*/ 2980944 w 3290316"/>
              <a:gd name="connsiteY2" fmla="*/ 0 h 6193766"/>
              <a:gd name="connsiteX3" fmla="*/ 3290316 w 3290316"/>
              <a:gd name="connsiteY3" fmla="*/ 0 h 6193766"/>
              <a:gd name="connsiteX4" fmla="*/ 3290316 w 3290316"/>
              <a:gd name="connsiteY4" fmla="*/ 6185532 h 6193766"/>
              <a:gd name="connsiteX5" fmla="*/ 1492453 w 3290316"/>
              <a:gd name="connsiteY5" fmla="*/ 6185532 h 6193766"/>
              <a:gd name="connsiteX6" fmla="*/ 1490472 w 3290316"/>
              <a:gd name="connsiteY6" fmla="*/ 6193766 h 619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90316" h="6193766">
                <a:moveTo>
                  <a:pt x="0" y="0"/>
                </a:moveTo>
                <a:lnTo>
                  <a:pt x="1490472" y="0"/>
                </a:lnTo>
                <a:lnTo>
                  <a:pt x="2980944" y="0"/>
                </a:lnTo>
                <a:lnTo>
                  <a:pt x="3290316" y="0"/>
                </a:lnTo>
                <a:lnTo>
                  <a:pt x="3290316" y="6185532"/>
                </a:lnTo>
                <a:lnTo>
                  <a:pt x="1492453" y="6185532"/>
                </a:lnTo>
                <a:lnTo>
                  <a:pt x="1490472" y="6193766"/>
                </a:lnTo>
                <a:close/>
              </a:path>
            </a:pathLst>
          </a:custGeom>
          <a:solidFill>
            <a:schemeClr val="tx1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847307-4E4A-A681-B6D1-2CAC6561608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275A7F-8339-8AE3-43D3-7D232610AF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 descr="UW–Madison red crest logo&#10;">
            <a:extLst>
              <a:ext uri="{FF2B5EF4-FFF2-40B4-BE49-F238E27FC236}">
                <a16:creationId xmlns:a16="http://schemas.microsoft.com/office/drawing/2014/main" id="{A412245D-C3C4-9CFA-76E9-0CDA4974B2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710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5900" y="1828802"/>
            <a:ext cx="9677400" cy="4457701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DA381E-EA45-A279-4790-79F8F0D7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040" y="0"/>
            <a:ext cx="822960" cy="1005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800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60BEB0CE-5BE4-3C1F-AB9C-0E73C7572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E952065-CA87-BEBC-035D-0D36EE8DA6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69040" y="6489788"/>
            <a:ext cx="822960" cy="365125"/>
          </a:xfrm>
          <a:prstGeom prst="rect">
            <a:avLst/>
          </a:prstGeom>
          <a:noFill/>
          <a:ln w="6350">
            <a:noFill/>
          </a:ln>
        </p:spPr>
        <p:txBody>
          <a:bodyPr vert="horz" wrap="none" lIns="0" tIns="45720" rIns="182880" bIns="45720" rtlCol="0" anchor="ctr" anchorCtr="0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fld id="{8199E6F7-83EA-9647-BA4B-122413045F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47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8" r:id="rId2"/>
    <p:sldLayoutId id="2147483672" r:id="rId3"/>
    <p:sldLayoutId id="2147483679" r:id="rId4"/>
    <p:sldLayoutId id="2147483690" r:id="rId5"/>
    <p:sldLayoutId id="2147483691" r:id="rId6"/>
    <p:sldLayoutId id="2147483663" r:id="rId7"/>
    <p:sldLayoutId id="2147483680" r:id="rId8"/>
    <p:sldLayoutId id="2147483673" r:id="rId9"/>
    <p:sldLayoutId id="2147483681" r:id="rId10"/>
    <p:sldLayoutId id="2147483666" r:id="rId11"/>
    <p:sldLayoutId id="2147483667" r:id="rId12"/>
    <p:sldLayoutId id="2147483687" r:id="rId13"/>
    <p:sldLayoutId id="2147483688" r:id="rId14"/>
    <p:sldLayoutId id="2147483689" r:id="rId15"/>
    <p:sldLayoutId id="2147483686" r:id="rId16"/>
    <p:sldLayoutId id="2147483676" r:id="rId17"/>
    <p:sldLayoutId id="2147483677" r:id="rId18"/>
    <p:sldLayoutId id="2147483692" r:id="rId19"/>
  </p:sldLayoutIdLst>
  <p:hf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3200" b="1" i="0" kern="1200">
          <a:solidFill>
            <a:schemeClr val="tx1"/>
          </a:solidFill>
          <a:latin typeface="Red Hat Display" panose="02010303040201060303" pitchFamily="2" charset="0"/>
          <a:ea typeface="Red Hat Display" panose="02010303040201060303" pitchFamily="2" charset="0"/>
          <a:cs typeface="Red Hat Display" panose="02010303040201060303" pitchFamily="2" charset="0"/>
        </a:defRPr>
      </a:lvl1pPr>
    </p:titleStyle>
    <p:bodyStyle>
      <a:lvl1pPr marL="176205" indent="-176205" algn="l" defTabSz="914354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90000"/>
        <a:buFont typeface="Arial" panose="020B0604020202020204" pitchFamily="34" charset="0"/>
        <a:buChar char="•"/>
        <a:tabLst/>
        <a:defRPr sz="2600" b="0" i="0" kern="1200">
          <a:solidFill>
            <a:schemeClr val="tx1"/>
          </a:solidFill>
          <a:latin typeface="Red Hat Text Medium" panose="02010303040201060303" pitchFamily="2" charset="0"/>
          <a:ea typeface="Red Hat Text Medium" panose="02010303040201060303" pitchFamily="2" charset="0"/>
          <a:cs typeface="Red Hat Text Medium" panose="02010303040201060303" pitchFamily="2" charset="0"/>
        </a:defRPr>
      </a:lvl1pPr>
      <a:lvl2pPr marL="634968" indent="-177792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200" b="0" i="0" kern="1200">
          <a:solidFill>
            <a:schemeClr val="tx1"/>
          </a:solidFill>
          <a:latin typeface="Red Hat Text Medium" panose="02010303040201060303" pitchFamily="2" charset="0"/>
          <a:ea typeface="Red Hat Text Medium" panose="02010303040201060303" pitchFamily="2" charset="0"/>
          <a:cs typeface="Red Hat Text Medium" panose="02010303040201060303" pitchFamily="2" charset="0"/>
        </a:defRPr>
      </a:lvl2pPr>
      <a:lvl3pPr marL="1092146" indent="-177792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000" b="0" i="0" kern="1200">
          <a:solidFill>
            <a:schemeClr val="tx1"/>
          </a:solidFill>
          <a:latin typeface="Red Hat Text Medium" panose="02010303040201060303" pitchFamily="2" charset="0"/>
          <a:ea typeface="Red Hat Text Medium" panose="02010303040201060303" pitchFamily="2" charset="0"/>
          <a:cs typeface="Red Hat Text Medium" panose="02010303040201060303" pitchFamily="2" charset="0"/>
        </a:defRPr>
      </a:lvl3pPr>
      <a:lvl4pPr marL="1542973" indent="-171442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Red Hat Text Medium" panose="02010303040201060303" pitchFamily="2" charset="0"/>
          <a:ea typeface="Red Hat Text Medium" panose="02010303040201060303" pitchFamily="2" charset="0"/>
          <a:cs typeface="Red Hat Text Medium" panose="02010303040201060303" pitchFamily="2" charset="0"/>
        </a:defRPr>
      </a:lvl4pPr>
      <a:lvl5pPr marL="2001739" indent="-173030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Red Hat Text Medium" panose="02010303040201060303" pitchFamily="2" charset="0"/>
          <a:ea typeface="Red Hat Text Medium" panose="02010303040201060303" pitchFamily="2" charset="0"/>
          <a:cs typeface="Red Hat Text Medium" panose="02010303040201060303" pitchFamily="2" charset="0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2" userDrawn="1">
          <p15:clr>
            <a:srgbClr val="F26B43"/>
          </p15:clr>
        </p15:guide>
        <p15:guide id="2" pos="72" userDrawn="1">
          <p15:clr>
            <a:srgbClr val="F26B43"/>
          </p15:clr>
        </p15:guide>
        <p15:guide id="3" pos="7608" userDrawn="1">
          <p15:clr>
            <a:srgbClr val="F26B43"/>
          </p15:clr>
        </p15:guide>
        <p15:guide id="4" pos="312" userDrawn="1">
          <p15:clr>
            <a:srgbClr val="F26B43"/>
          </p15:clr>
        </p15:guide>
        <p15:guide id="5" pos="7248" userDrawn="1">
          <p15:clr>
            <a:srgbClr val="F26B43"/>
          </p15:clr>
        </p15:guide>
        <p15:guide id="6" orient="horz" pos="4248" userDrawn="1">
          <p15:clr>
            <a:srgbClr val="F26B43"/>
          </p15:clr>
        </p15:guide>
        <p15:guide id="7" orient="horz" pos="288" userDrawn="1">
          <p15:clr>
            <a:srgbClr val="F26B43"/>
          </p15:clr>
        </p15:guide>
        <p15:guide id="8" orient="horz" pos="960" userDrawn="1">
          <p15:clr>
            <a:srgbClr val="F26B43"/>
          </p15:clr>
        </p15:guide>
        <p15:guide id="9" pos="7032" userDrawn="1">
          <p15:clr>
            <a:srgbClr val="F26B43"/>
          </p15:clr>
        </p15:guide>
        <p15:guide id="10" pos="936" userDrawn="1">
          <p15:clr>
            <a:srgbClr val="F26B43"/>
          </p15:clr>
        </p15:guide>
        <p15:guide id="11" orient="horz" pos="1152" userDrawn="1">
          <p15:clr>
            <a:srgbClr val="F26B43"/>
          </p15:clr>
        </p15:guide>
        <p15:guide id="12" orient="horz" pos="39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businessservices.wisc.edu/accounting/workday-financial-accounting-and-pre-workday-historical-reporting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4" Type="http://schemas.openxmlformats.org/officeDocument/2006/relationships/hyperlink" Target="mailto:journals@bussvc.wisc.edu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uwmadison.app.box.com/s/zq2k92clejgkegnrde93175g3ewwrndt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uwmadison.box.com/s/4j5j12850v13e4sycc7s1yv6rvmxqaja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uwmadison.box.com/s/4j5j12850v13e4sycc7s1yv6rvmxqaja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businessservices.wisc.edu/accounting/workday-financial-accounting-and-pre-workday-historical-reporting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wprod-my.sharepoint.com/:v:/g/personal/kmharringto3_wisc_edu/Ef70NtMYjf5Bmr11uMwszmEBjtZD71juu84O0pxHnHzCuQ?nav=eyJyZWZlcnJhbEluZm8iOnsicmVmZXJyYWxBcHAiOiJTdHJlYW1XZWJBcHAiLCJyZWZlcnJhbFZpZXciOiJTaGFyZURpYWxvZy1MaW5rIiwicmVmZXJyYWxBcHBQbGF0Zm9ybSI6IldlYiIsInJlZmVycmFsTW9kZSI6InZpZXcifX0%3D&amp;e=vacoyH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5" Type="http://schemas.openxmlformats.org/officeDocument/2006/relationships/hyperlink" Target="mailto:mailto:%20coebusserv@engr.wisc.edu?subject=Help%20with%20Workday%20Journals" TargetMode="External"/><Relationship Id="rId4" Type="http://schemas.openxmlformats.org/officeDocument/2006/relationships/hyperlink" Target="https://intranet.engineering.wisc.edu/wp-content/uploads/2025/08/Accounting-Journals.pptx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0.png"/><Relationship Id="rId5" Type="http://schemas.openxmlformats.org/officeDocument/2006/relationships/customXml" Target="../ink/ink1.xml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Relationship Id="rId6" Type="http://schemas.openxmlformats.org/officeDocument/2006/relationships/customXml" Target="../ink/ink3.xml"/><Relationship Id="rId5" Type="http://schemas.openxmlformats.org/officeDocument/2006/relationships/image" Target="../media/image14.png"/><Relationship Id="rId4" Type="http://schemas.openxmlformats.org/officeDocument/2006/relationships/customXml" Target="../ink/ink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alent.wisc.edu/Catalog/Default.aspx?CK=80673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usinessservices.wisc.edu/accounting/workday-financial-accounting-and-pre-workday-historical-reportin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uwmadison.box.com/s/4j5j12850v13e4sycc7s1yv6rvmxqaja" TargetMode="External"/><Relationship Id="rId5" Type="http://schemas.openxmlformats.org/officeDocument/2006/relationships/hyperlink" Target="https://businessservices.wisc.edu/accounting/using-the-fdm/" TargetMode="External"/><Relationship Id="rId4" Type="http://schemas.openxmlformats.org/officeDocument/2006/relationships/hyperlink" Target="https://uwmadison.app.box.com/s/zq2k92clejgkegnrde93175g3ewwrnd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b.wisconsin.edu/workday/internal/144752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5" Type="http://schemas.openxmlformats.org/officeDocument/2006/relationships/hyperlink" Target="https://kb.wisconsin.edu/workday/internal/148820" TargetMode="External"/><Relationship Id="rId4" Type="http://schemas.openxmlformats.org/officeDocument/2006/relationships/hyperlink" Target="https://kb.wisconsin.edu/workday/internal/151459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wmadison.box.com/s/zq2k92clejgkegnrde93175g3ewwrnd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wmadison.box.com/s/zq2k92clejgkegnrde93175g3ewwrnd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uwmadison.box.com/s/zq2k92clejgkegnrde93175g3ewwrnd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A2536A-AC5A-E9F0-A521-B4B6DE8712B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85900" y="2976541"/>
            <a:ext cx="8591751" cy="603563"/>
          </a:xfrm>
        </p:spPr>
        <p:txBody>
          <a:bodyPr/>
          <a:lstStyle/>
          <a:p>
            <a:r>
              <a:rPr lang="en-US" dirty="0"/>
              <a:t>Workday Journals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89651F-8045-8AC4-B5A3-9D8592E3FB9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B60A94-C248-9A62-AF3D-80EA5E80BAFC}"/>
              </a:ext>
            </a:extLst>
          </p:cNvPr>
          <p:cNvSpPr txBox="1"/>
          <p:nvPr/>
        </p:nvSpPr>
        <p:spPr>
          <a:xfrm>
            <a:off x="1485901" y="5360959"/>
            <a:ext cx="50926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8738" lvl="1"/>
            <a:r>
              <a:rPr lang="en-US" sz="2800" dirty="0">
                <a:solidFill>
                  <a:schemeClr val="bg1"/>
                </a:solidFill>
              </a:rPr>
              <a:t>Cost Center Accounting Specialist</a:t>
            </a:r>
          </a:p>
        </p:txBody>
      </p:sp>
    </p:spTree>
    <p:extLst>
      <p:ext uri="{BB962C8B-B14F-4D97-AF65-F5344CB8AC3E}">
        <p14:creationId xmlns:p14="http://schemas.microsoft.com/office/powerpoint/2010/main" val="2053192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864E4A-41C4-E7F3-EF95-DF9E15903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CCC18E-15EC-65AD-C176-152B02D4E11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10</a:t>
            </a:fld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E223C326-C826-F95B-5D39-FC6F16CEC83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72450" y="685024"/>
            <a:ext cx="5047099" cy="486498"/>
          </a:xfrm>
        </p:spPr>
        <p:txBody>
          <a:bodyPr anchor="b">
            <a:normAutofit fontScale="92500"/>
          </a:bodyPr>
          <a:lstStyle/>
          <a:p>
            <a:r>
              <a:rPr lang="en-US" dirty="0"/>
              <a:t>Wiser to Workday Transfers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67D097-9C1E-C8F8-8212-71E86217673F}"/>
              </a:ext>
            </a:extLst>
          </p:cNvPr>
          <p:cNvSpPr txBox="1"/>
          <p:nvPr/>
        </p:nvSpPr>
        <p:spPr>
          <a:xfrm>
            <a:off x="755967" y="1530747"/>
            <a:ext cx="10680061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dirty="0" err="1">
                <a:hlinkClick r:id="rId3"/>
              </a:rPr>
              <a:t>DoBS</a:t>
            </a:r>
            <a:r>
              <a:rPr lang="en-US" sz="2400" dirty="0">
                <a:hlinkClick r:id="rId3"/>
              </a:rPr>
              <a:t> Workday Financial Accounting and Pre-Workday Historical Reporting</a:t>
            </a:r>
            <a:endParaRPr lang="en-US" sz="24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There are specific details and documentation that are unique and required for these submissions. </a:t>
            </a:r>
            <a:r>
              <a:rPr lang="en-US" sz="2400" b="1" dirty="0"/>
              <a:t>Many of these submission have had this information missing.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02F4D28-11C2-B5BC-2A1A-98A9AFDF27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209875"/>
              </p:ext>
            </p:extLst>
          </p:nvPr>
        </p:nvGraphicFramePr>
        <p:xfrm>
          <a:off x="1487365" y="3193136"/>
          <a:ext cx="9217264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925">
                  <a:extLst>
                    <a:ext uri="{9D8B030D-6E8A-4147-A177-3AD203B41FA5}">
                      <a16:colId xmlns:a16="http://schemas.microsoft.com/office/drawing/2014/main" val="742361690"/>
                    </a:ext>
                  </a:extLst>
                </a:gridCol>
                <a:gridCol w="7825339">
                  <a:extLst>
                    <a:ext uri="{9D8B030D-6E8A-4147-A177-3AD203B41FA5}">
                      <a16:colId xmlns:a16="http://schemas.microsoft.com/office/drawing/2014/main" val="11360129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Transfer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Journal 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058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Non-salary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Submit through Workday</a:t>
                      </a:r>
                    </a:p>
                    <a:p>
                      <a:r>
                        <a:rPr lang="en-US" sz="2400" dirty="0"/>
                        <a:t>Non-Salary Cost Transfer for expenses</a:t>
                      </a:r>
                    </a:p>
                    <a:p>
                      <a:r>
                        <a:rPr lang="en-US" sz="2400" dirty="0"/>
                        <a:t>Manual Journal – Transfer ONLY for revenue</a:t>
                      </a:r>
                    </a:p>
                    <a:p>
                      <a:r>
                        <a:rPr lang="en-US" sz="2400" dirty="0"/>
                        <a:t>Following directions on above page.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34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Salary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Email to </a:t>
                      </a:r>
                      <a:r>
                        <a:rPr lang="en-US" sz="2400" dirty="0" err="1"/>
                        <a:t>DoBS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>
                          <a:hlinkClick r:id="rId4"/>
                        </a:rPr>
                        <a:t>journals@bussvc.wisc.edu</a:t>
                      </a:r>
                      <a:r>
                        <a:rPr lang="en-US" sz="2400" dirty="0"/>
                        <a:t> </a:t>
                      </a:r>
                    </a:p>
                    <a:p>
                      <a:r>
                        <a:rPr lang="en-US" sz="2400" dirty="0"/>
                        <a:t>Follow directions on the above page to prepare documents to submit via email.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147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2146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B0AFDC-840C-04AD-9ACB-97A95C30D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EB548B-A0A4-4CCC-FDF5-13B6BD2881A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11</a:t>
            </a:fld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192296-6F3A-77DD-EA69-6AAFE63604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74767" y="622598"/>
            <a:ext cx="5442463" cy="506664"/>
          </a:xfrm>
        </p:spPr>
        <p:txBody>
          <a:bodyPr anchor="b">
            <a:normAutofit/>
          </a:bodyPr>
          <a:lstStyle/>
          <a:p>
            <a:r>
              <a:rPr lang="en-US" dirty="0"/>
              <a:t>Journal Type Decision Tree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CEAB5D-2638-A3CB-BD17-7470309EFAD2}"/>
              </a:ext>
            </a:extLst>
          </p:cNvPr>
          <p:cNvSpPr txBox="1"/>
          <p:nvPr/>
        </p:nvSpPr>
        <p:spPr>
          <a:xfrm>
            <a:off x="973150" y="1263822"/>
            <a:ext cx="105396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If you are unsure of which journal to submit, use the </a:t>
            </a:r>
            <a:r>
              <a:rPr lang="en-US" sz="2400" dirty="0">
                <a:hlinkClick r:id="rId3"/>
              </a:rPr>
              <a:t>Journal Type Decision Tree</a:t>
            </a:r>
            <a:endParaRPr lang="en-US" sz="2400" dirty="0"/>
          </a:p>
          <a:p>
            <a:r>
              <a:rPr lang="en-US" sz="2400" dirty="0"/>
              <a:t>The tree will indicate when to adjust the operational journal or create a manual accounting journals.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847CE4E-0F49-CE49-F0C8-0F5E484D11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9208" y="2531430"/>
            <a:ext cx="7613583" cy="3993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867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649FF-EB1E-34D4-F4A1-F915B0E5E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5465EB3-9443-5478-A61E-2F8A43DAAA8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85900" y="2976541"/>
            <a:ext cx="8591751" cy="603563"/>
          </a:xfrm>
        </p:spPr>
        <p:txBody>
          <a:bodyPr/>
          <a:lstStyle/>
          <a:p>
            <a:r>
              <a:rPr lang="en-US" dirty="0"/>
              <a:t>Common Errors in Manual Journals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38E8C0-6AAE-95A7-51A1-F4ADD7EAC4C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10F7F2-005B-6E99-BDAC-82C722F6B48B}"/>
              </a:ext>
            </a:extLst>
          </p:cNvPr>
          <p:cNvSpPr txBox="1"/>
          <p:nvPr/>
        </p:nvSpPr>
        <p:spPr>
          <a:xfrm>
            <a:off x="1485901" y="5360959"/>
            <a:ext cx="18926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8738" lvl="1"/>
            <a:r>
              <a:rPr lang="en-US" sz="2800" dirty="0">
                <a:solidFill>
                  <a:schemeClr val="bg1"/>
                </a:solidFill>
              </a:rPr>
              <a:t>In Workday</a:t>
            </a:r>
          </a:p>
        </p:txBody>
      </p:sp>
    </p:spTree>
    <p:extLst>
      <p:ext uri="{BB962C8B-B14F-4D97-AF65-F5344CB8AC3E}">
        <p14:creationId xmlns:p14="http://schemas.microsoft.com/office/powerpoint/2010/main" val="48435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0BDC8-AB6C-22D7-4B21-D9BCA186D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1B00F5-1DB4-545C-B4FF-BC1D0FC196D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13</a:t>
            </a:fld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7CDCB59B-5763-CC89-D6B7-32A1DA480E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170595" y="1293775"/>
            <a:ext cx="5850808" cy="486498"/>
          </a:xfrm>
        </p:spPr>
        <p:txBody>
          <a:bodyPr anchor="b">
            <a:normAutofit lnSpcReduction="10000"/>
          </a:bodyPr>
          <a:lstStyle/>
          <a:p>
            <a:r>
              <a:rPr lang="en-US" dirty="0"/>
              <a:t>Revenue/Spend Categories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E8EEF4-4929-FE7D-0A0C-1C24C5672050}"/>
              </a:ext>
            </a:extLst>
          </p:cNvPr>
          <p:cNvSpPr txBox="1"/>
          <p:nvPr/>
        </p:nvSpPr>
        <p:spPr>
          <a:xfrm>
            <a:off x="1764631" y="2271562"/>
            <a:ext cx="866273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Reference this </a:t>
            </a:r>
            <a:r>
              <a:rPr lang="en-US" sz="2400" dirty="0">
                <a:hlinkClick r:id="rId3"/>
              </a:rPr>
              <a:t>spreadsheet</a:t>
            </a:r>
            <a:r>
              <a:rPr lang="en-US" sz="2400" dirty="0"/>
              <a:t> for the most up to date information</a:t>
            </a:r>
          </a:p>
          <a:p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If a revenue or spend category has the word “conversion” in it – do not use it. 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dirty="0"/>
              <a:t>These will be in red and say DO NOT USE next to them in the spreadsheet.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dirty="0"/>
              <a:t>These should be inactive in Workday now.</a:t>
            </a:r>
          </a:p>
          <a:p>
            <a:pPr marL="404813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The “conversion” revenue/spend categories were only for the conversion from Wiser to Workday – they were not for our use.</a:t>
            </a:r>
          </a:p>
        </p:txBody>
      </p:sp>
    </p:spTree>
    <p:extLst>
      <p:ext uri="{BB962C8B-B14F-4D97-AF65-F5344CB8AC3E}">
        <p14:creationId xmlns:p14="http://schemas.microsoft.com/office/powerpoint/2010/main" val="3825187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A419F-0F40-D99F-35F9-D8AA3ADD5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895A0C-B188-2523-C958-7D9A7AEE671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14</a:t>
            </a:fld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68484128-A04B-00CD-B1C8-72FE8F274C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67550" y="1293775"/>
            <a:ext cx="6856900" cy="486498"/>
          </a:xfrm>
        </p:spPr>
        <p:txBody>
          <a:bodyPr anchor="b">
            <a:normAutofit fontScale="85000" lnSpcReduction="10000"/>
          </a:bodyPr>
          <a:lstStyle/>
          <a:p>
            <a:r>
              <a:rPr lang="en-US" dirty="0"/>
              <a:t>Ledgers and  Revenue/Spend Categories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43E939-5F30-EF64-5529-317D1DA912DC}"/>
              </a:ext>
            </a:extLst>
          </p:cNvPr>
          <p:cNvSpPr txBox="1"/>
          <p:nvPr/>
        </p:nvSpPr>
        <p:spPr>
          <a:xfrm>
            <a:off x="1952324" y="2358189"/>
            <a:ext cx="82873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Reference this </a:t>
            </a:r>
            <a:r>
              <a:rPr lang="en-US" sz="2400" dirty="0">
                <a:hlinkClick r:id="rId3"/>
              </a:rPr>
              <a:t>spreadsheet</a:t>
            </a:r>
            <a:r>
              <a:rPr lang="en-US" sz="2400" dirty="0"/>
              <a:t> for the most up to date information</a:t>
            </a:r>
          </a:p>
          <a:p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Always use a revenue category with a revenue ledger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Always use a spend category with a spend ledger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These are on separate tabs in the above spreadsheet</a:t>
            </a:r>
          </a:p>
        </p:txBody>
      </p:sp>
    </p:spTree>
    <p:extLst>
      <p:ext uri="{BB962C8B-B14F-4D97-AF65-F5344CB8AC3E}">
        <p14:creationId xmlns:p14="http://schemas.microsoft.com/office/powerpoint/2010/main" val="2958120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C97EE-DA6B-5AE3-7BF1-D4C10032D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FC3430-2ECE-92DE-D6A0-20B953A74F5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15</a:t>
            </a:fld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11F5B2C7-91C2-2495-40B3-C93F586E21E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79155" y="1293775"/>
            <a:ext cx="6033688" cy="486498"/>
          </a:xfrm>
        </p:spPr>
        <p:txBody>
          <a:bodyPr anchor="b">
            <a:normAutofit fontScale="85000" lnSpcReduction="10000"/>
          </a:bodyPr>
          <a:lstStyle/>
          <a:p>
            <a:r>
              <a:rPr lang="en-US" dirty="0"/>
              <a:t>Revenue/Spend Category Missing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CA1A11-45B8-C1A4-21E2-3C837B9AA0D5}"/>
              </a:ext>
            </a:extLst>
          </p:cNvPr>
          <p:cNvSpPr txBox="1"/>
          <p:nvPr/>
        </p:nvSpPr>
        <p:spPr>
          <a:xfrm>
            <a:off x="2060402" y="2075177"/>
            <a:ext cx="807118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It is easy to forget the revenue or spend category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/>
              <a:t>These fields are located between the driver worktags and the rest of the worktags – easy to miss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The ledger 9999 is a spend ledger so use a spend category with this ledger (SC00605)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022111-51C2-9D7E-50B7-95DC450E38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751" y="4544962"/>
            <a:ext cx="11936491" cy="876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356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6E99A9-D7CD-9FA7-CC43-69CA9BC8D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B603C9-4A5D-1285-C36F-95488965F26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16</a:t>
            </a:fld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F3CE8709-8417-0F8B-22D8-CF3A7035AE1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79155" y="1293775"/>
            <a:ext cx="6033688" cy="486498"/>
          </a:xfrm>
        </p:spPr>
        <p:txBody>
          <a:bodyPr anchor="b">
            <a:normAutofit fontScale="85000" lnSpcReduction="10000"/>
          </a:bodyPr>
          <a:lstStyle/>
          <a:p>
            <a:r>
              <a:rPr lang="en-US" dirty="0"/>
              <a:t>Incorrect Auto Populated Worktags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61A48F-BC0E-4E97-63A5-146FDC69A118}"/>
              </a:ext>
            </a:extLst>
          </p:cNvPr>
          <p:cNvSpPr txBox="1"/>
          <p:nvPr/>
        </p:nvSpPr>
        <p:spPr>
          <a:xfrm>
            <a:off x="1503946" y="2219045"/>
            <a:ext cx="91841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When driver worktag is added the other worktags auto populate with the defaults.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Must verify that these are the ones you want to use.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77C374E-CAF7-CD89-E506-604EA28EB8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009" y="3992899"/>
            <a:ext cx="11575981" cy="1647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947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FC48C-0DCA-487C-6790-84BB75873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11101E-397C-C00D-531C-2CFD91B46E2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17</a:t>
            </a:fld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0751989A-47F8-AC69-268B-26D802752D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79155" y="1293775"/>
            <a:ext cx="6033688" cy="486498"/>
          </a:xfrm>
        </p:spPr>
        <p:txBody>
          <a:bodyPr anchor="b">
            <a:normAutofit lnSpcReduction="10000"/>
          </a:bodyPr>
          <a:lstStyle/>
          <a:p>
            <a:r>
              <a:rPr lang="en-US" dirty="0"/>
              <a:t>Wiser to Workday Transfers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4E62E0-2E55-ABA9-A44A-258F63441358}"/>
              </a:ext>
            </a:extLst>
          </p:cNvPr>
          <p:cNvSpPr txBox="1"/>
          <p:nvPr/>
        </p:nvSpPr>
        <p:spPr>
          <a:xfrm>
            <a:off x="2112892" y="2567225"/>
            <a:ext cx="7966213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Missing specific reference to Wiser and Workday transition information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Missing attachments of Wiser information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Please follow the instructions on </a:t>
            </a:r>
            <a:r>
              <a:rPr lang="en-US" sz="2400" dirty="0">
                <a:hlinkClick r:id="rId3"/>
              </a:rPr>
              <a:t>this page </a:t>
            </a:r>
            <a:r>
              <a:rPr lang="en-US" sz="2400" dirty="0"/>
              <a:t>carefully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1DE47E-7DC2-515E-7F6F-AB714AD99FD0}"/>
              </a:ext>
            </a:extLst>
          </p:cNvPr>
          <p:cNvSpPr txBox="1"/>
          <p:nvPr/>
        </p:nvSpPr>
        <p:spPr>
          <a:xfrm>
            <a:off x="2546755" y="5333392"/>
            <a:ext cx="70984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Please reach out to our office for assistance with these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91793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02A69-C090-2FAB-6BB7-B0E5FDEB4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1DE400-D073-AC29-0AFB-2B619B7C9C6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18</a:t>
            </a:fld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434789F8-5195-9FD4-70A7-1588C2EC43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95314" y="1379394"/>
            <a:ext cx="4001370" cy="486498"/>
          </a:xfrm>
        </p:spPr>
        <p:txBody>
          <a:bodyPr anchor="b">
            <a:normAutofit lnSpcReduction="10000"/>
          </a:bodyPr>
          <a:lstStyle/>
          <a:p>
            <a:r>
              <a:rPr lang="en-US" dirty="0"/>
              <a:t>Debit versus Credit</a:t>
            </a:r>
          </a:p>
        </p:txBody>
      </p:sp>
      <p:pic>
        <p:nvPicPr>
          <p:cNvPr id="5" name="Picture 4" descr="A table with text on it&#10;&#10;AI-generated content may be incorrect.">
            <a:extLst>
              <a:ext uri="{FF2B5EF4-FFF2-40B4-BE49-F238E27FC236}">
                <a16:creationId xmlns:a16="http://schemas.microsoft.com/office/drawing/2014/main" id="{2D0243D0-E8B9-665D-DA6D-27BD15A602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4236" y="2709311"/>
            <a:ext cx="4743525" cy="3075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812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180B7-E5B1-7DBC-8795-CF186B150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0F0467-FDF8-B40A-28D8-1C9818754B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19</a:t>
            </a:fld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8A6847E3-9538-2654-C7BC-E66639879A5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62470" y="1254266"/>
            <a:ext cx="4467051" cy="486498"/>
          </a:xfrm>
        </p:spPr>
        <p:txBody>
          <a:bodyPr anchor="b">
            <a:normAutofit lnSpcReduction="10000"/>
          </a:bodyPr>
          <a:lstStyle/>
          <a:p>
            <a:r>
              <a:rPr lang="en-US" dirty="0"/>
              <a:t>Missing Attachments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ED4E74-63E2-7893-469C-CC3C28C8EFEC}"/>
              </a:ext>
            </a:extLst>
          </p:cNvPr>
          <p:cNvSpPr txBox="1"/>
          <p:nvPr/>
        </p:nvSpPr>
        <p:spPr>
          <a:xfrm>
            <a:off x="2234691" y="2739321"/>
            <a:ext cx="7722607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These are required just like they were in Wiser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They assist historically and in case of an audit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You can go back and add your attachments as long as the journal has not been approved by any of the approvers.</a:t>
            </a:r>
          </a:p>
        </p:txBody>
      </p:sp>
    </p:spTree>
    <p:extLst>
      <p:ext uri="{BB962C8B-B14F-4D97-AF65-F5344CB8AC3E}">
        <p14:creationId xmlns:p14="http://schemas.microsoft.com/office/powerpoint/2010/main" val="3160947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CA944-0083-2BDE-5F40-2B99791D95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030397-4EBC-490E-E043-77C803B4665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</a:t>
            </a:fld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BB9F34-4988-33C7-3791-2CF9C65964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242784" y="1356177"/>
            <a:ext cx="5706426" cy="506664"/>
          </a:xfrm>
        </p:spPr>
        <p:txBody>
          <a:bodyPr anchor="b">
            <a:normAutofit/>
          </a:bodyPr>
          <a:lstStyle/>
          <a:p>
            <a:r>
              <a:rPr lang="en-US" dirty="0"/>
              <a:t>Prior CoE Journal Training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D29B71-5C60-3020-7BA0-46621C82BC57}"/>
              </a:ext>
            </a:extLst>
          </p:cNvPr>
          <p:cNvSpPr txBox="1"/>
          <p:nvPr/>
        </p:nvSpPr>
        <p:spPr>
          <a:xfrm>
            <a:off x="1001023" y="2491019"/>
            <a:ext cx="1018994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This training is a review and assumes you have done journals in Workday.</a:t>
            </a:r>
          </a:p>
          <a:p>
            <a:endParaRPr lang="en-US" sz="2400" dirty="0"/>
          </a:p>
          <a:p>
            <a:r>
              <a:rPr lang="en-US" sz="2400" dirty="0"/>
              <a:t>See </a:t>
            </a:r>
            <a:r>
              <a:rPr lang="en-US" sz="2400" dirty="0">
                <a:hlinkClick r:id="rId3"/>
              </a:rPr>
              <a:t>Accounting Journal Training </a:t>
            </a:r>
            <a:r>
              <a:rPr lang="en-US" sz="2400" dirty="0"/>
              <a:t> (</a:t>
            </a:r>
            <a:r>
              <a:rPr lang="en-US" sz="2400" dirty="0">
                <a:hlinkClick r:id="rId4"/>
              </a:rPr>
              <a:t>PowerPoint for this training</a:t>
            </a:r>
            <a:r>
              <a:rPr lang="en-US" sz="2400" dirty="0"/>
              <a:t>) for a prior training with more basic information. Please remember that some of the details may have changed in Workday. i.e. journal source </a:t>
            </a:r>
            <a:r>
              <a:rPr lang="en-US" sz="2400" u="sng" dirty="0"/>
              <a:t>Manual Journal – With Award Cost</a:t>
            </a:r>
            <a:r>
              <a:rPr lang="en-US" sz="2400" dirty="0"/>
              <a:t> is now </a:t>
            </a:r>
            <a:r>
              <a:rPr lang="en-US" sz="2400" u="sng"/>
              <a:t>Manual Journal</a:t>
            </a:r>
            <a:endParaRPr lang="en-US" sz="2400" u="sng" dirty="0"/>
          </a:p>
          <a:p>
            <a:endParaRPr lang="en-US" sz="2400" dirty="0"/>
          </a:p>
          <a:p>
            <a:r>
              <a:rPr lang="en-US" sz="2400" dirty="0"/>
              <a:t>Please reach out to our office with any questions </a:t>
            </a:r>
            <a:r>
              <a:rPr lang="en-US" sz="2400" dirty="0">
                <a:hlinkClick r:id="rId5"/>
              </a:rPr>
              <a:t>coebusserv@engr.wisc.edu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670580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407172-9359-0559-A24C-337810014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0F94CAA-C11D-585F-DAFD-E3CC2BE3B96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85900" y="2967411"/>
            <a:ext cx="7215338" cy="603563"/>
          </a:xfrm>
        </p:spPr>
        <p:txBody>
          <a:bodyPr/>
          <a:lstStyle/>
          <a:p>
            <a:r>
              <a:rPr lang="en-US" dirty="0"/>
              <a:t>Finding Created Journals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95D3E4-B0C3-780B-6140-C85EDF3785A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4577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1B9AB-4B17-CE11-181E-22CA0BA73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9A70E2-8484-58CA-3123-B579B0D101E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21</a:t>
            </a:fld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C773C09D-0AE1-D8C1-D0DC-C99BC4E3175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0151" y="1349753"/>
            <a:ext cx="2843165" cy="486498"/>
          </a:xfrm>
        </p:spPr>
        <p:txBody>
          <a:bodyPr anchor="b">
            <a:normAutofit lnSpcReduction="10000"/>
          </a:bodyPr>
          <a:lstStyle/>
          <a:p>
            <a:r>
              <a:rPr lang="en-US" dirty="0"/>
              <a:t>Find Journals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99409A-C74B-1C4D-FAD6-7B1748E21A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2838" y="2559233"/>
            <a:ext cx="2457793" cy="118126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61BBEB6-E01B-841C-5DAB-FA617F4FF0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8130" y="524071"/>
            <a:ext cx="4875884" cy="580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2643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0B6EC-3B01-25E8-86E9-C846BECCC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778B03-9C9C-C82B-3D29-891B85D554F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22</a:t>
            </a:fld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4A628316-0E73-4C25-A95D-CB17A7A599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05876" y="860236"/>
            <a:ext cx="2554407" cy="486498"/>
          </a:xfrm>
        </p:spPr>
        <p:txBody>
          <a:bodyPr anchor="b">
            <a:normAutofit lnSpcReduction="10000"/>
          </a:bodyPr>
          <a:lstStyle/>
          <a:p>
            <a:r>
              <a:rPr lang="en-US" dirty="0"/>
              <a:t>Edit Journal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A759075-7FCA-5DE2-B995-785BB1081B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9746" y="1684421"/>
            <a:ext cx="3537208" cy="462248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DCC6359-F784-766E-0CF4-C76A6A17BF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4934" y="1684421"/>
            <a:ext cx="5287113" cy="3715268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AC7E1E95-C15B-7976-558E-6421254FE25F}"/>
                  </a:ext>
                </a:extLst>
              </p14:cNvPr>
              <p14:cNvContentPartPr/>
              <p14:nvPr/>
            </p14:nvContentPartPr>
            <p14:xfrm>
              <a:off x="2427726" y="4699061"/>
              <a:ext cx="811080" cy="10908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AC7E1E95-C15B-7976-558E-6421254FE25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373726" y="4591061"/>
                <a:ext cx="918720" cy="324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194272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32B6A-C72C-5A22-B4C4-9ECFB2100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D3AA2B-19CF-FAFB-97CF-062514C049E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23</a:t>
            </a:fld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24542CD0-3AAB-1E79-358E-588FD027F8F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05876" y="860236"/>
            <a:ext cx="2554407" cy="486498"/>
          </a:xfrm>
        </p:spPr>
        <p:txBody>
          <a:bodyPr anchor="b">
            <a:normAutofit lnSpcReduction="10000"/>
          </a:bodyPr>
          <a:lstStyle/>
          <a:p>
            <a:r>
              <a:rPr lang="en-US" dirty="0"/>
              <a:t>Edit Journal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10ADB2-5293-9453-7BC4-1AB88E15F6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2663" y="1443789"/>
            <a:ext cx="6620831" cy="503254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BA0F3ACF-BC0B-AF69-8227-0E4D16AAFB6B}"/>
                  </a:ext>
                </a:extLst>
              </p14:cNvPr>
              <p14:cNvContentPartPr/>
              <p14:nvPr/>
            </p14:nvContentPartPr>
            <p14:xfrm>
              <a:off x="6650886" y="3580181"/>
              <a:ext cx="318240" cy="201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BA0F3ACF-BC0B-AF69-8227-0E4D16AAFB6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596886" y="3472181"/>
                <a:ext cx="425880" cy="23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98E7506F-C037-FB24-5F55-79C3185A9A4B}"/>
                  </a:ext>
                </a:extLst>
              </p14:cNvPr>
              <p14:cNvContentPartPr/>
              <p14:nvPr/>
            </p14:nvContentPartPr>
            <p14:xfrm>
              <a:off x="6968406" y="3599981"/>
              <a:ext cx="360" cy="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98E7506F-C037-FB24-5F55-79C3185A9A4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914766" y="3491981"/>
                <a:ext cx="10800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51583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E91E8-A245-13D3-B499-20EC49BA9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9E383E6-5E10-C009-5418-12ED847B76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85900" y="2967411"/>
            <a:ext cx="7215338" cy="603563"/>
          </a:xfrm>
        </p:spPr>
        <p:txBody>
          <a:bodyPr/>
          <a:lstStyle/>
          <a:p>
            <a:r>
              <a:rPr lang="en-US" dirty="0"/>
              <a:t>We are here to help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B5C345-52B9-EC89-C04A-605B10D2849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3426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6AD0F-B3DD-3B0D-D130-52BCBF907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887F0B-A4A5-23D3-0222-016D501E552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25</a:t>
            </a:fld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2BAC75CC-01C0-07E0-477D-9643E373A4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492422" y="790242"/>
            <a:ext cx="3356347" cy="486498"/>
          </a:xfrm>
        </p:spPr>
        <p:txBody>
          <a:bodyPr anchor="b">
            <a:normAutofit lnSpcReduction="10000"/>
          </a:bodyPr>
          <a:lstStyle/>
          <a:p>
            <a:r>
              <a:rPr lang="en-US" dirty="0"/>
              <a:t>Created Journals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07FB76-DBC8-EE52-BBA6-B14A2BE2247D}"/>
              </a:ext>
            </a:extLst>
          </p:cNvPr>
          <p:cNvSpPr txBox="1"/>
          <p:nvPr/>
        </p:nvSpPr>
        <p:spPr>
          <a:xfrm>
            <a:off x="1410904" y="1677074"/>
            <a:ext cx="95498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Reach out to us for assistance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We are happy to meet with you to work through your journals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You can create your journal, save it for later and reach out to us 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dirty="0"/>
              <a:t>We can review it before you click submit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50C294-A69A-E29F-6280-E66737925A05}"/>
              </a:ext>
            </a:extLst>
          </p:cNvPr>
          <p:cNvSpPr txBox="1"/>
          <p:nvPr/>
        </p:nvSpPr>
        <p:spPr>
          <a:xfrm>
            <a:off x="1395664" y="3983434"/>
            <a:ext cx="95803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Caution – Please Remember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Journals are only approved by the Worktag Manager and then get posted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400" dirty="0"/>
              <a:t>The initiator and Worktag Manager are the only ones that review each manual journal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400" dirty="0"/>
              <a:t>After the journal is posted we recommend you check that posted correctly in your worktag(s).</a:t>
            </a:r>
          </a:p>
        </p:txBody>
      </p:sp>
    </p:spTree>
    <p:extLst>
      <p:ext uri="{BB962C8B-B14F-4D97-AF65-F5344CB8AC3E}">
        <p14:creationId xmlns:p14="http://schemas.microsoft.com/office/powerpoint/2010/main" val="10965575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7599C-19DC-65EC-2DF3-14EED3837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4A6331-152A-7D4F-EB0D-988A7BC242A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26</a:t>
            </a:fld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497658E9-1DF6-0D72-6E72-D784891C05A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163582" y="924025"/>
            <a:ext cx="5864836" cy="1049154"/>
          </a:xfrm>
        </p:spPr>
        <p:txBody>
          <a:bodyPr anchor="b">
            <a:normAutofit/>
          </a:bodyPr>
          <a:lstStyle/>
          <a:p>
            <a:r>
              <a:rPr lang="en-US" sz="3600" dirty="0"/>
              <a:t>Cash-Basis Accounting to Accrual-Basis Accounting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536A07-3DF6-1811-8857-583638D4F8C6}"/>
              </a:ext>
            </a:extLst>
          </p:cNvPr>
          <p:cNvSpPr txBox="1"/>
          <p:nvPr/>
        </p:nvSpPr>
        <p:spPr>
          <a:xfrm>
            <a:off x="1723102" y="2293091"/>
            <a:ext cx="87457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hlinkClick r:id="rId3"/>
              </a:rPr>
              <a:t>Finance@UW</a:t>
            </a:r>
            <a:r>
              <a:rPr lang="en-US" sz="2400" dirty="0">
                <a:hlinkClick r:id="rId3"/>
              </a:rPr>
              <a:t> - Accrual Accounting - Prepare for accrual accounting (self-paced)   </a:t>
            </a:r>
            <a:endParaRPr lang="en-US" sz="2400" dirty="0"/>
          </a:p>
          <a:p>
            <a:endParaRPr lang="en-US" sz="2400" b="1" dirty="0"/>
          </a:p>
          <a:p>
            <a:r>
              <a:rPr lang="en-US" sz="2400" dirty="0"/>
              <a:t>A self-paced learning experience has been developed to guide you through the core components of accrual accounting and how it differs from cash-basis accounting (commonly used in the former system across the UW). This course includes numerous opportunities to engage with clear examples that represent financial transactions from all over our campus.</a:t>
            </a:r>
          </a:p>
        </p:txBody>
      </p:sp>
    </p:spTree>
    <p:extLst>
      <p:ext uri="{BB962C8B-B14F-4D97-AF65-F5344CB8AC3E}">
        <p14:creationId xmlns:p14="http://schemas.microsoft.com/office/powerpoint/2010/main" val="23896971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AEBD5-254D-F1CC-5B29-AF236864A0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858C2EA-F317-B3D6-FA68-8CB143939BA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85900" y="2967411"/>
            <a:ext cx="7215338" cy="603563"/>
          </a:xfrm>
        </p:spPr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03ABCB-1885-E14B-E01F-16A35F1464F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14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B85D0-6BD8-DB2A-91EF-EC1F42A69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248B8-7BCC-842C-C45C-1797061D734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44751" y="617709"/>
            <a:ext cx="4731357" cy="633576"/>
          </a:xfrm>
        </p:spPr>
        <p:txBody>
          <a:bodyPr/>
          <a:lstStyle/>
          <a:p>
            <a:r>
              <a:rPr lang="en-US" dirty="0"/>
              <a:t>UW-Madison Resources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82B95E-91AF-82F7-E436-283DB62D61F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3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5C6829-72A8-34F5-C4D5-4BE237DE9BA7}"/>
              </a:ext>
            </a:extLst>
          </p:cNvPr>
          <p:cNvSpPr txBox="1"/>
          <p:nvPr/>
        </p:nvSpPr>
        <p:spPr>
          <a:xfrm>
            <a:off x="628280" y="1662628"/>
            <a:ext cx="109990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hlinkClick r:id="rId3"/>
              </a:rPr>
              <a:t>DoBS</a:t>
            </a:r>
            <a:r>
              <a:rPr lang="en-US" sz="2400" dirty="0">
                <a:hlinkClick r:id="rId3"/>
              </a:rPr>
              <a:t> Workday Financial Accounting and Pre-Workday Historical Reporting</a:t>
            </a:r>
            <a:r>
              <a:rPr lang="en-US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Great resources for the journal processes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List of Workdays reports at bottom of page</a:t>
            </a:r>
          </a:p>
          <a:p>
            <a:r>
              <a:rPr lang="en-US" sz="2400" dirty="0">
                <a:hlinkClick r:id="rId4"/>
              </a:rPr>
              <a:t>Journal Decision Tree</a:t>
            </a:r>
            <a:r>
              <a:rPr lang="en-US" sz="2400" dirty="0"/>
              <a:t> – Located on the above page in a blue box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Make UW-Madison resources priority over System resources when there is a choice.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42689A-6A06-6ED2-8E3C-2DA2F3DA6EDA}"/>
              </a:ext>
            </a:extLst>
          </p:cNvPr>
          <p:cNvSpPr txBox="1"/>
          <p:nvPr/>
        </p:nvSpPr>
        <p:spPr>
          <a:xfrm>
            <a:off x="1742172" y="6089678"/>
            <a:ext cx="8707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Note: They are continually making updates to the process at the above web page.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B00E1C-0D50-5A85-C7F2-A427B39C224D}"/>
              </a:ext>
            </a:extLst>
          </p:cNvPr>
          <p:cNvSpPr txBox="1"/>
          <p:nvPr/>
        </p:nvSpPr>
        <p:spPr>
          <a:xfrm>
            <a:off x="628280" y="4382295"/>
            <a:ext cx="9189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hlinkClick r:id="rId5"/>
              </a:rPr>
              <a:t>Using the Workday FDM</a:t>
            </a:r>
            <a:r>
              <a:rPr lang="en-US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linkClick r:id="rId6"/>
              </a:rPr>
              <a:t> SFS Account Code to Workday Revenue / Spend Category Crosswalk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This is your resource for ledger and revenue/spend categories</a:t>
            </a:r>
          </a:p>
        </p:txBody>
      </p:sp>
    </p:spTree>
    <p:extLst>
      <p:ext uri="{BB962C8B-B14F-4D97-AF65-F5344CB8AC3E}">
        <p14:creationId xmlns:p14="http://schemas.microsoft.com/office/powerpoint/2010/main" val="205061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B2846-1867-436E-AA09-D4C4C3D67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A3C18-2380-779D-9B82-F7922E24A16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0C630B-8496-08EF-9ACA-57A9543E1BEC}"/>
              </a:ext>
            </a:extLst>
          </p:cNvPr>
          <p:cNvSpPr txBox="1"/>
          <p:nvPr/>
        </p:nvSpPr>
        <p:spPr>
          <a:xfrm>
            <a:off x="1775855" y="913179"/>
            <a:ext cx="886915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UW System Resources</a:t>
            </a:r>
          </a:p>
          <a:p>
            <a:pPr algn="ctr"/>
            <a:endParaRPr lang="en-US" sz="3200" b="1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endParaRPr lang="en-US" dirty="0"/>
          </a:p>
          <a:p>
            <a:r>
              <a:rPr lang="en-US" sz="2400" dirty="0">
                <a:hlinkClick r:id="rId3"/>
              </a:rPr>
              <a:t>Create Accounting Journal</a:t>
            </a:r>
            <a:r>
              <a:rPr lang="en-US" sz="2400" dirty="0"/>
              <a:t> – Job Aid</a:t>
            </a:r>
          </a:p>
          <a:p>
            <a:endParaRPr lang="en-US" sz="2400" dirty="0"/>
          </a:p>
          <a:p>
            <a:r>
              <a:rPr lang="en-US" sz="2400" dirty="0">
                <a:hlinkClick r:id="rId4"/>
              </a:rPr>
              <a:t>Accounting Journals (Manually Entered via EIB Load)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>
                <a:hlinkClick r:id="rId5"/>
              </a:rPr>
              <a:t>Enterprise Interface Builder (EIB) Library</a:t>
            </a:r>
            <a:r>
              <a:rPr lang="en-US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Scroll down to Finance EIBs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Click the plus by Finance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Two manual journals with and without approvals</a:t>
            </a:r>
          </a:p>
        </p:txBody>
      </p:sp>
    </p:spTree>
    <p:extLst>
      <p:ext uri="{BB962C8B-B14F-4D97-AF65-F5344CB8AC3E}">
        <p14:creationId xmlns:p14="http://schemas.microsoft.com/office/powerpoint/2010/main" val="882021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AEA8E-CCE4-BD42-8EE9-964AD8ED6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B136928-1568-5191-7259-7221EB8D15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85900" y="2422543"/>
            <a:ext cx="8745755" cy="1157561"/>
          </a:xfrm>
        </p:spPr>
        <p:txBody>
          <a:bodyPr/>
          <a:lstStyle/>
          <a:p>
            <a:r>
              <a:rPr lang="en-US" dirty="0"/>
              <a:t>Operational Journal Adjustments versus Manual Accounting Journals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384D3D-D08E-DB30-BCF0-32A1F5BDE21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FFCCBD-0F06-B0EB-12EC-F14137F4F50A}"/>
              </a:ext>
            </a:extLst>
          </p:cNvPr>
          <p:cNvSpPr txBox="1"/>
          <p:nvPr/>
        </p:nvSpPr>
        <p:spPr>
          <a:xfrm>
            <a:off x="1485901" y="5360959"/>
            <a:ext cx="18926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8738" lvl="1"/>
            <a:r>
              <a:rPr lang="en-US" sz="2800" dirty="0">
                <a:solidFill>
                  <a:schemeClr val="bg1"/>
                </a:solidFill>
              </a:rPr>
              <a:t>In Workday</a:t>
            </a:r>
          </a:p>
        </p:txBody>
      </p:sp>
    </p:spTree>
    <p:extLst>
      <p:ext uri="{BB962C8B-B14F-4D97-AF65-F5344CB8AC3E}">
        <p14:creationId xmlns:p14="http://schemas.microsoft.com/office/powerpoint/2010/main" val="635210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905DE-2FD8-BF1F-74FD-67F59AF0B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230FC-6D35-37B7-C8A1-CF6ADC196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6</a:t>
            </a:fld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EFB46EF8-DECA-DDC2-2A21-159622A1A72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159119" y="1293775"/>
            <a:ext cx="7873759" cy="486498"/>
          </a:xfrm>
        </p:spPr>
        <p:txBody>
          <a:bodyPr anchor="b">
            <a:normAutofit fontScale="85000" lnSpcReduction="10000"/>
          </a:bodyPr>
          <a:lstStyle/>
          <a:p>
            <a:r>
              <a:rPr lang="en-US" dirty="0"/>
              <a:t>Manual Accounting Journals </a:t>
            </a:r>
            <a:r>
              <a:rPr lang="en-US" u="sng" dirty="0"/>
              <a:t>are not preferred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6A02B2-699B-1D9F-A71B-52D7ACE557D6}"/>
              </a:ext>
            </a:extLst>
          </p:cNvPr>
          <p:cNvSpPr txBox="1"/>
          <p:nvPr/>
        </p:nvSpPr>
        <p:spPr>
          <a:xfrm>
            <a:off x="1475759" y="3316599"/>
            <a:ext cx="924047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Only use manual accounting journals if you can’t make adjustment on original transaction (Operational Journals)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Manual Accounting Journals are not connected to original transactions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/>
              <a:t>Must always document well and attach detailed documents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9CA70E-621A-742A-C7A3-A8A3C3479CCF}"/>
              </a:ext>
            </a:extLst>
          </p:cNvPr>
          <p:cNvSpPr txBox="1"/>
          <p:nvPr/>
        </p:nvSpPr>
        <p:spPr>
          <a:xfrm>
            <a:off x="1475759" y="2162209"/>
            <a:ext cx="9240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Use the </a:t>
            </a:r>
            <a:r>
              <a:rPr lang="en-US" sz="2400" dirty="0">
                <a:hlinkClick r:id="rId3"/>
              </a:rPr>
              <a:t>Decision Tree </a:t>
            </a:r>
            <a:r>
              <a:rPr lang="en-US" sz="2400" dirty="0"/>
              <a:t>to decide if a manual accounting journal is needed.</a:t>
            </a:r>
          </a:p>
        </p:txBody>
      </p:sp>
    </p:spTree>
    <p:extLst>
      <p:ext uri="{BB962C8B-B14F-4D97-AF65-F5344CB8AC3E}">
        <p14:creationId xmlns:p14="http://schemas.microsoft.com/office/powerpoint/2010/main" val="309353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0BBE6-C6D2-4695-D8D4-BCABF9E03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D0972C-18D9-0B86-A436-C3FAB7C7149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7</a:t>
            </a:fld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D560E053-5847-FB2A-1BFC-130B3144ED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90896" y="1059210"/>
            <a:ext cx="6623038" cy="931482"/>
          </a:xfrm>
        </p:spPr>
        <p:txBody>
          <a:bodyPr anchor="b">
            <a:normAutofit fontScale="92500" lnSpcReduction="10000"/>
          </a:bodyPr>
          <a:lstStyle/>
          <a:p>
            <a:pPr algn="ctr"/>
            <a:r>
              <a:rPr lang="en-US" dirty="0"/>
              <a:t>Examples of Original Transactions </a:t>
            </a:r>
          </a:p>
          <a:p>
            <a:pPr algn="ctr"/>
            <a:r>
              <a:rPr lang="en-US" dirty="0"/>
              <a:t>(Operational Journal Sources)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1B1BF6-E53F-5685-6DED-58E9B5EA271A}"/>
              </a:ext>
            </a:extLst>
          </p:cNvPr>
          <p:cNvSpPr txBox="1"/>
          <p:nvPr/>
        </p:nvSpPr>
        <p:spPr>
          <a:xfrm>
            <a:off x="1468615" y="3422129"/>
            <a:ext cx="9267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Payroll Payment or Payroll Accounting Adjustment (Payroll Operation)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Purchase Order or Supplier Invoice (Procurement Operation)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Expense Report or Expense Payment (Expense Report Operation)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Customer Invoice (Customer Invoice Operation)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Customer Payment (Customer Invoice Operation)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9A683C-7838-6D14-35E1-139637462E73}"/>
              </a:ext>
            </a:extLst>
          </p:cNvPr>
          <p:cNvSpPr txBox="1"/>
          <p:nvPr/>
        </p:nvSpPr>
        <p:spPr>
          <a:xfrm>
            <a:off x="1475761" y="2412118"/>
            <a:ext cx="9240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Use the </a:t>
            </a:r>
            <a:r>
              <a:rPr lang="en-US" sz="2400" dirty="0">
                <a:hlinkClick r:id="rId3"/>
              </a:rPr>
              <a:t>Decision Tree </a:t>
            </a:r>
            <a:r>
              <a:rPr lang="en-US" sz="2400" dirty="0"/>
              <a:t>to decide if a manual accounting journal is needed.</a:t>
            </a:r>
          </a:p>
        </p:txBody>
      </p:sp>
    </p:spTree>
    <p:extLst>
      <p:ext uri="{BB962C8B-B14F-4D97-AF65-F5344CB8AC3E}">
        <p14:creationId xmlns:p14="http://schemas.microsoft.com/office/powerpoint/2010/main" val="557385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7CFDC-812D-DA4A-FE7E-B77917AC8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8D0F2F-688B-0525-7D1B-BBBC5FB0AE7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BF4C24-D7B2-6D43-4A4C-E0C1363E71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3809" y="2037953"/>
            <a:ext cx="8135485" cy="307700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257D7BC-EBC0-AC32-FEE5-463743396ECE}"/>
              </a:ext>
            </a:extLst>
          </p:cNvPr>
          <p:cNvSpPr txBox="1"/>
          <p:nvPr/>
        </p:nvSpPr>
        <p:spPr>
          <a:xfrm>
            <a:off x="2253331" y="1135781"/>
            <a:ext cx="7583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Red Hat Display Black" panose="02010303040201060303" pitchFamily="2" charset="0"/>
                <a:ea typeface="Red Hat Display Black" panose="02010303040201060303" pitchFamily="2" charset="0"/>
                <a:cs typeface="Red Hat Display Black" panose="02010303040201060303" pitchFamily="2" charset="0"/>
              </a:rPr>
              <a:t>Example of Adjusting Operational Journal</a:t>
            </a:r>
          </a:p>
        </p:txBody>
      </p:sp>
    </p:spTree>
    <p:extLst>
      <p:ext uri="{BB962C8B-B14F-4D97-AF65-F5344CB8AC3E}">
        <p14:creationId xmlns:p14="http://schemas.microsoft.com/office/powerpoint/2010/main" val="536420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C91CA-B0FA-5108-EA7F-9626E3EBE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8A3BB1-3D7F-F89F-4705-7423CDC3A0D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9</a:t>
            </a:fld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53DBD4BE-0B51-3B20-669E-A56266B6ED0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933272" y="774010"/>
            <a:ext cx="4325456" cy="486498"/>
          </a:xfrm>
        </p:spPr>
        <p:txBody>
          <a:bodyPr anchor="b">
            <a:normAutofit lnSpcReduction="10000"/>
          </a:bodyPr>
          <a:lstStyle/>
          <a:p>
            <a:r>
              <a:rPr lang="en-US" dirty="0"/>
              <a:t>Correct Journal Type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6AF60B-71E5-C69A-693B-139252850EE3}"/>
              </a:ext>
            </a:extLst>
          </p:cNvPr>
          <p:cNvSpPr txBox="1"/>
          <p:nvPr/>
        </p:nvSpPr>
        <p:spPr>
          <a:xfrm>
            <a:off x="2500686" y="1482698"/>
            <a:ext cx="7270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Use the </a:t>
            </a:r>
            <a:r>
              <a:rPr lang="en-US" sz="2400" dirty="0">
                <a:hlinkClick r:id="rId3"/>
              </a:rPr>
              <a:t>Decision Tree </a:t>
            </a:r>
            <a:r>
              <a:rPr lang="en-US" sz="2400" dirty="0"/>
              <a:t>to choose the correct journal type.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C6644A0-4813-90D6-8BB3-785F4EE3BA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744502"/>
              </p:ext>
            </p:extLst>
          </p:nvPr>
        </p:nvGraphicFramePr>
        <p:xfrm>
          <a:off x="715477" y="2242362"/>
          <a:ext cx="10761045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1585">
                  <a:extLst>
                    <a:ext uri="{9D8B030D-6E8A-4147-A177-3AD203B41FA5}">
                      <a16:colId xmlns:a16="http://schemas.microsoft.com/office/drawing/2014/main" val="2167208436"/>
                    </a:ext>
                  </a:extLst>
                </a:gridCol>
                <a:gridCol w="7719460">
                  <a:extLst>
                    <a:ext uri="{9D8B030D-6E8A-4147-A177-3AD203B41FA5}">
                      <a16:colId xmlns:a16="http://schemas.microsoft.com/office/drawing/2014/main" val="11766288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Journal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When to 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524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Manual Journal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When you can use the operational journals or other manual journal types. Also, use this when moving from expense category to expense category (Expense ledger 9999)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354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Non-Salary Cost Transfer</a:t>
                      </a:r>
                    </a:p>
                  </a:txBody>
                  <a:tcPr marL="50945" marR="4245" marT="4245" marB="0"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When you can’t adjust from the operational journal (See decision tree)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236422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Manual Journal - Transfers ONLY </a:t>
                      </a:r>
                    </a:p>
                  </a:txBody>
                  <a:tcPr marL="50945" marR="4245" marT="424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Revenue transfers. Ledger 9000 (Operating Transfers) must be used with this journal source. 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(Please ask us about this one because some funds have restrictions on what revenue and can be moved in and out of them.)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456265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0945" marR="4245" marT="424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0831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Payroll Accounting Adjustment (not a manual accounting journal)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 </a:t>
                      </a:r>
                      <a:r>
                        <a:rPr lang="en-US" sz="1800" b="0" dirty="0"/>
                        <a:t>This is an operational journal and should be used when making payroll adjustments.</a:t>
                      </a:r>
                      <a:r>
                        <a:rPr lang="en-US" sz="1800" b="1" dirty="0"/>
                        <a:t> Done by Payroll Accounting Adjustment Initiator (UW) Security Role only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127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9202123"/>
      </p:ext>
    </p:extLst>
  </p:cSld>
  <p:clrMapOvr>
    <a:masterClrMapping/>
  </p:clrMapOvr>
</p:sld>
</file>

<file path=ppt/theme/theme1.xml><?xml version="1.0" encoding="utf-8"?>
<a:theme xmlns:a="http://schemas.openxmlformats.org/drawingml/2006/main" name="Text-heavy">
  <a:themeElements>
    <a:clrScheme name="UW-Madison theme1">
      <a:dk1>
        <a:srgbClr val="202020"/>
      </a:dk1>
      <a:lt1>
        <a:srgbClr val="FFFFFF"/>
      </a:lt1>
      <a:dk2>
        <a:srgbClr val="101010"/>
      </a:dk2>
      <a:lt2>
        <a:srgbClr val="DADFE1"/>
      </a:lt2>
      <a:accent1>
        <a:srgbClr val="C5050C"/>
      </a:accent1>
      <a:accent2>
        <a:srgbClr val="C5050C"/>
      </a:accent2>
      <a:accent3>
        <a:srgbClr val="9B0000"/>
      </a:accent3>
      <a:accent4>
        <a:srgbClr val="FCCB51"/>
      </a:accent4>
      <a:accent5>
        <a:srgbClr val="80B3AE"/>
      </a:accent5>
      <a:accent6>
        <a:srgbClr val="ADADAD"/>
      </a:accent6>
      <a:hlink>
        <a:srgbClr val="0479A8"/>
      </a:hlink>
      <a:folHlink>
        <a:srgbClr val="0479A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B2B63279-3F4F-D546-AEAF-1BC47058CC33}" vid="{0ABE7E86-EE31-354E-BC8C-B9A2509484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COE_PPT_template(2)</Template>
  <TotalTime>11906</TotalTime>
  <Words>1160</Words>
  <Application>Microsoft Office PowerPoint</Application>
  <PresentationFormat>Widescreen</PresentationFormat>
  <Paragraphs>179</Paragraphs>
  <Slides>27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Aptos Narrow</vt:lpstr>
      <vt:lpstr>Arial</vt:lpstr>
      <vt:lpstr>Calibri</vt:lpstr>
      <vt:lpstr>Red Hat Display</vt:lpstr>
      <vt:lpstr>Red Hat Display Black</vt:lpstr>
      <vt:lpstr>Red Hat Display Medium</vt:lpstr>
      <vt:lpstr>Red Hat Text Medium</vt:lpstr>
      <vt:lpstr>Wingdings</vt:lpstr>
      <vt:lpstr>Text-heavy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M365 Install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Kim Harrington</dc:creator>
  <cp:lastModifiedBy>Kim Harrington</cp:lastModifiedBy>
  <cp:revision>88</cp:revision>
  <dcterms:created xsi:type="dcterms:W3CDTF">2025-06-14T10:33:36Z</dcterms:created>
  <dcterms:modified xsi:type="dcterms:W3CDTF">2025-10-09T10:40:44Z</dcterms:modified>
</cp:coreProperties>
</file>