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3"/>
  </p:notesMasterIdLst>
  <p:sldIdLst>
    <p:sldId id="279" r:id="rId2"/>
    <p:sldId id="338" r:id="rId3"/>
    <p:sldId id="341" r:id="rId4"/>
    <p:sldId id="298" r:id="rId5"/>
    <p:sldId id="340" r:id="rId6"/>
    <p:sldId id="339" r:id="rId7"/>
    <p:sldId id="313" r:id="rId8"/>
    <p:sldId id="342" r:id="rId9"/>
    <p:sldId id="289" r:id="rId10"/>
    <p:sldId id="351" r:id="rId11"/>
    <p:sldId id="343" r:id="rId12"/>
    <p:sldId id="346" r:id="rId13"/>
    <p:sldId id="347" r:id="rId14"/>
    <p:sldId id="348" r:id="rId15"/>
    <p:sldId id="349" r:id="rId16"/>
    <p:sldId id="350" r:id="rId17"/>
    <p:sldId id="354" r:id="rId18"/>
    <p:sldId id="352" r:id="rId19"/>
    <p:sldId id="355" r:id="rId20"/>
    <p:sldId id="308" r:id="rId21"/>
    <p:sldId id="35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30C"/>
    <a:srgbClr val="C5050C"/>
    <a:srgbClr val="047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/>
    <p:restoredTop sz="93099" autoAdjust="0"/>
  </p:normalViewPr>
  <p:slideViewPr>
    <p:cSldViewPr snapToGrid="0" snapToObjects="1">
      <p:cViewPr varScale="1">
        <p:scale>
          <a:sx n="99" d="100"/>
          <a:sy n="99" d="100"/>
        </p:scale>
        <p:origin x="88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D3D3AF-F6A5-46FE-BC2B-9CC643BB5CC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C9316729-0608-41AE-83EB-8F291BE4BB88}">
      <dgm:prSet phldrT="[Text]" custT="1"/>
      <dgm:spPr/>
      <dgm:t>
        <a:bodyPr/>
        <a:lstStyle/>
        <a:p>
          <a:r>
            <a:rPr lang="en-US" sz="2800" dirty="0"/>
            <a:t>Position Restriction</a:t>
          </a:r>
        </a:p>
      </dgm:t>
    </dgm:pt>
    <dgm:pt modelId="{C3C96042-F638-4917-95AA-7EDA16442B59}" type="parTrans" cxnId="{F76D508E-095D-4265-A5B2-73EBEDF63AE6}">
      <dgm:prSet/>
      <dgm:spPr/>
      <dgm:t>
        <a:bodyPr/>
        <a:lstStyle/>
        <a:p>
          <a:endParaRPr lang="en-US"/>
        </a:p>
      </dgm:t>
    </dgm:pt>
    <dgm:pt modelId="{2498D94A-554B-42B9-9AB3-0A2605552203}" type="sibTrans" cxnId="{F76D508E-095D-4265-A5B2-73EBEDF63AE6}">
      <dgm:prSet/>
      <dgm:spPr/>
      <dgm:t>
        <a:bodyPr/>
        <a:lstStyle/>
        <a:p>
          <a:endParaRPr lang="en-US"/>
        </a:p>
      </dgm:t>
    </dgm:pt>
    <dgm:pt modelId="{588F984A-E03C-45C0-BCCF-6187438C8709}">
      <dgm:prSet phldrT="[Text]" custT="1"/>
      <dgm:spPr/>
      <dgm:t>
        <a:bodyPr/>
        <a:lstStyle/>
        <a:p>
          <a:r>
            <a:rPr lang="en-US" sz="2800" dirty="0"/>
            <a:t>Worker Position</a:t>
          </a:r>
        </a:p>
      </dgm:t>
    </dgm:pt>
    <dgm:pt modelId="{C372CC08-B80E-446C-9771-B093D24873EC}" type="parTrans" cxnId="{D8EB0FB5-4FCA-492A-855A-633BBE7BEAF2}">
      <dgm:prSet/>
      <dgm:spPr/>
      <dgm:t>
        <a:bodyPr/>
        <a:lstStyle/>
        <a:p>
          <a:endParaRPr lang="en-US"/>
        </a:p>
      </dgm:t>
    </dgm:pt>
    <dgm:pt modelId="{766FA0AC-027E-441C-A866-65EEE687A587}" type="sibTrans" cxnId="{D8EB0FB5-4FCA-492A-855A-633BBE7BEAF2}">
      <dgm:prSet/>
      <dgm:spPr/>
      <dgm:t>
        <a:bodyPr/>
        <a:lstStyle/>
        <a:p>
          <a:endParaRPr lang="en-US"/>
        </a:p>
      </dgm:t>
    </dgm:pt>
    <dgm:pt modelId="{407E0366-81BB-4BE3-BB4F-D6F064311739}">
      <dgm:prSet phldrT="[Text]" custT="1"/>
      <dgm:spPr/>
      <dgm:t>
        <a:bodyPr/>
        <a:lstStyle/>
        <a:p>
          <a:r>
            <a:rPr lang="en-US" sz="2800" dirty="0"/>
            <a:t>Worker Position Earning</a:t>
          </a:r>
        </a:p>
      </dgm:t>
    </dgm:pt>
    <dgm:pt modelId="{BC612085-ACE5-489D-89BC-4C34C66EC9A5}" type="parTrans" cxnId="{67F58E0C-2C12-43BC-9729-8BC827062206}">
      <dgm:prSet/>
      <dgm:spPr/>
      <dgm:t>
        <a:bodyPr/>
        <a:lstStyle/>
        <a:p>
          <a:endParaRPr lang="en-US"/>
        </a:p>
      </dgm:t>
    </dgm:pt>
    <dgm:pt modelId="{BBD6D365-842A-499A-9DCF-CBBD4DA3418F}" type="sibTrans" cxnId="{67F58E0C-2C12-43BC-9729-8BC827062206}">
      <dgm:prSet/>
      <dgm:spPr/>
      <dgm:t>
        <a:bodyPr/>
        <a:lstStyle/>
        <a:p>
          <a:endParaRPr lang="en-US"/>
        </a:p>
      </dgm:t>
    </dgm:pt>
    <dgm:pt modelId="{94A4C83D-A265-450C-97A4-F16F98D9B826}">
      <dgm:prSet custT="1"/>
      <dgm:spPr/>
      <dgm:t>
        <a:bodyPr rIns="91440"/>
        <a:lstStyle/>
        <a:p>
          <a:pPr>
            <a:tabLst/>
          </a:pPr>
          <a:r>
            <a:rPr lang="en-US" sz="2400" dirty="0"/>
            <a:t>Costing allocation assigned to position</a:t>
          </a:r>
        </a:p>
      </dgm:t>
    </dgm:pt>
    <dgm:pt modelId="{D2DE1D26-F097-4CDC-B036-D6ED6E77F3A0}" type="parTrans" cxnId="{FE726757-0324-43DF-8B49-C359158085C3}">
      <dgm:prSet/>
      <dgm:spPr/>
      <dgm:t>
        <a:bodyPr/>
        <a:lstStyle/>
        <a:p>
          <a:endParaRPr lang="en-US"/>
        </a:p>
      </dgm:t>
    </dgm:pt>
    <dgm:pt modelId="{C719E141-BC4F-4278-813B-668B046AFABE}" type="sibTrans" cxnId="{FE726757-0324-43DF-8B49-C359158085C3}">
      <dgm:prSet/>
      <dgm:spPr/>
      <dgm:t>
        <a:bodyPr/>
        <a:lstStyle/>
        <a:p>
          <a:endParaRPr lang="en-US"/>
        </a:p>
      </dgm:t>
    </dgm:pt>
    <dgm:pt modelId="{BF326359-3BD7-43B5-8D9E-89BEF1E4E24F}">
      <dgm:prSet custT="1"/>
      <dgm:spPr/>
      <dgm:t>
        <a:bodyPr rIns="91440"/>
        <a:lstStyle/>
        <a:p>
          <a:r>
            <a:rPr lang="en-US" sz="2400" dirty="0"/>
            <a:t>Costing allocation assigned to individual in position</a:t>
          </a:r>
        </a:p>
      </dgm:t>
    </dgm:pt>
    <dgm:pt modelId="{44925CC4-0BB9-4669-8604-96793C7AD5BD}" type="parTrans" cxnId="{1E4A9C43-C5FC-4232-8C83-DA713AB43EE1}">
      <dgm:prSet/>
      <dgm:spPr/>
      <dgm:t>
        <a:bodyPr/>
        <a:lstStyle/>
        <a:p>
          <a:endParaRPr lang="en-US"/>
        </a:p>
      </dgm:t>
    </dgm:pt>
    <dgm:pt modelId="{1BCBE962-BDA6-4AEA-B2C9-9F5BAAB46BD5}" type="sibTrans" cxnId="{1E4A9C43-C5FC-4232-8C83-DA713AB43EE1}">
      <dgm:prSet/>
      <dgm:spPr/>
      <dgm:t>
        <a:bodyPr/>
        <a:lstStyle/>
        <a:p>
          <a:endParaRPr lang="en-US"/>
        </a:p>
      </dgm:t>
    </dgm:pt>
    <dgm:pt modelId="{69595568-7219-46A7-8D69-5938DF09D507}">
      <dgm:prSet custT="1"/>
      <dgm:spPr/>
      <dgm:t>
        <a:bodyPr rIns="91440"/>
        <a:lstStyle/>
        <a:p>
          <a:r>
            <a:rPr lang="en-US" sz="2400" dirty="0"/>
            <a:t>Costing allocation for additional pay compensation options</a:t>
          </a:r>
          <a:endParaRPr lang="en-US" sz="2400" b="1" dirty="0"/>
        </a:p>
      </dgm:t>
    </dgm:pt>
    <dgm:pt modelId="{7A821384-D5EB-4D10-B435-181D0DA01533}" type="parTrans" cxnId="{A84CD5A8-1A56-4E36-86D7-6C9985438BFE}">
      <dgm:prSet/>
      <dgm:spPr/>
      <dgm:t>
        <a:bodyPr/>
        <a:lstStyle/>
        <a:p>
          <a:endParaRPr lang="en-US"/>
        </a:p>
      </dgm:t>
    </dgm:pt>
    <dgm:pt modelId="{E54B1860-96FD-40AE-9378-BE6F0FAD30AA}" type="sibTrans" cxnId="{A84CD5A8-1A56-4E36-86D7-6C9985438BFE}">
      <dgm:prSet/>
      <dgm:spPr/>
      <dgm:t>
        <a:bodyPr/>
        <a:lstStyle/>
        <a:p>
          <a:endParaRPr lang="en-US"/>
        </a:p>
      </dgm:t>
    </dgm:pt>
    <dgm:pt modelId="{C3116575-4CF3-4800-924D-16D9F0FBE753}">
      <dgm:prSet custT="1"/>
      <dgm:spPr/>
      <dgm:t>
        <a:bodyPr rIns="91440"/>
        <a:lstStyle/>
        <a:p>
          <a:pPr>
            <a:tabLst/>
          </a:pPr>
          <a:r>
            <a:rPr lang="en-US" sz="2400" dirty="0"/>
            <a:t>Default costing allocation - CoE is assigning these to program worktags</a:t>
          </a:r>
        </a:p>
      </dgm:t>
    </dgm:pt>
    <dgm:pt modelId="{A0AF633A-2D6C-41CC-93F7-DF191CF5D11F}" type="parTrans" cxnId="{9954F4B5-41F5-4110-BBE4-54857925485C}">
      <dgm:prSet/>
      <dgm:spPr/>
      <dgm:t>
        <a:bodyPr/>
        <a:lstStyle/>
        <a:p>
          <a:endParaRPr lang="en-US"/>
        </a:p>
      </dgm:t>
    </dgm:pt>
    <dgm:pt modelId="{FB20C6FA-DD5E-43EB-92DE-E44B701D5802}" type="sibTrans" cxnId="{9954F4B5-41F5-4110-BBE4-54857925485C}">
      <dgm:prSet/>
      <dgm:spPr/>
      <dgm:t>
        <a:bodyPr/>
        <a:lstStyle/>
        <a:p>
          <a:endParaRPr lang="en-US"/>
        </a:p>
      </dgm:t>
    </dgm:pt>
    <dgm:pt modelId="{FBA11E10-A5C8-41B9-AAA1-0FB92A9E63F1}">
      <dgm:prSet custT="1"/>
      <dgm:spPr/>
      <dgm:t>
        <a:bodyPr rIns="91440"/>
        <a:lstStyle/>
        <a:p>
          <a:pPr>
            <a:tabLst/>
          </a:pPr>
          <a:endParaRPr lang="en-US" sz="2400" dirty="0"/>
        </a:p>
      </dgm:t>
    </dgm:pt>
    <dgm:pt modelId="{2CB838D4-95E9-4B4A-A5DC-E0DFCE7B2E89}" type="parTrans" cxnId="{50C93AB9-4720-41F6-9569-D356E618BD7A}">
      <dgm:prSet/>
      <dgm:spPr/>
      <dgm:t>
        <a:bodyPr/>
        <a:lstStyle/>
        <a:p>
          <a:endParaRPr lang="en-US"/>
        </a:p>
      </dgm:t>
    </dgm:pt>
    <dgm:pt modelId="{969909F4-9A87-442E-BCB8-CB9CF7C79483}" type="sibTrans" cxnId="{50C93AB9-4720-41F6-9569-D356E618BD7A}">
      <dgm:prSet/>
      <dgm:spPr/>
      <dgm:t>
        <a:bodyPr/>
        <a:lstStyle/>
        <a:p>
          <a:endParaRPr lang="en-US"/>
        </a:p>
      </dgm:t>
    </dgm:pt>
    <dgm:pt modelId="{8B9B4471-8422-448B-8490-7A4E231440A9}">
      <dgm:prSet custT="1"/>
      <dgm:spPr/>
      <dgm:t>
        <a:bodyPr rIns="91440"/>
        <a:lstStyle/>
        <a:p>
          <a:r>
            <a:rPr lang="en-US" sz="2400" b="0" dirty="0"/>
            <a:t>This won’t be covered in this session because it is an HR process </a:t>
          </a:r>
          <a:r>
            <a:rPr lang="en-US" sz="2400" b="1" dirty="0"/>
            <a:t>*</a:t>
          </a:r>
        </a:p>
      </dgm:t>
    </dgm:pt>
    <dgm:pt modelId="{828CB7DD-73A6-4FF5-9CFE-9643ABE8C870}" type="parTrans" cxnId="{544A0294-74BE-433F-B8A8-E4AF188E97CF}">
      <dgm:prSet/>
      <dgm:spPr/>
      <dgm:t>
        <a:bodyPr/>
        <a:lstStyle/>
        <a:p>
          <a:endParaRPr lang="en-US"/>
        </a:p>
      </dgm:t>
    </dgm:pt>
    <dgm:pt modelId="{328E5AE7-DF71-401A-822F-032CD2FEFB4B}" type="sibTrans" cxnId="{544A0294-74BE-433F-B8A8-E4AF188E97CF}">
      <dgm:prSet/>
      <dgm:spPr/>
      <dgm:t>
        <a:bodyPr/>
        <a:lstStyle/>
        <a:p>
          <a:endParaRPr lang="en-US"/>
        </a:p>
      </dgm:t>
    </dgm:pt>
    <dgm:pt modelId="{D51B1635-F617-4CB6-99A9-52AC6187C1F2}" type="pres">
      <dgm:prSet presAssocID="{07D3D3AF-F6A5-46FE-BC2B-9CC643BB5CC9}" presName="Name0" presStyleCnt="0">
        <dgm:presLayoutVars>
          <dgm:dir/>
          <dgm:animLvl val="lvl"/>
          <dgm:resizeHandles val="exact"/>
        </dgm:presLayoutVars>
      </dgm:prSet>
      <dgm:spPr/>
    </dgm:pt>
    <dgm:pt modelId="{C7E619C3-8031-4F6F-B9E9-3D88C5FB119A}" type="pres">
      <dgm:prSet presAssocID="{C9316729-0608-41AE-83EB-8F291BE4BB88}" presName="composite" presStyleCnt="0"/>
      <dgm:spPr/>
    </dgm:pt>
    <dgm:pt modelId="{3AB2C4CD-B19C-47EA-8DF7-84C1D0B9953B}" type="pres">
      <dgm:prSet presAssocID="{C9316729-0608-41AE-83EB-8F291BE4BB8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11C27E8-E67F-4438-AE7E-D0745AABE544}" type="pres">
      <dgm:prSet presAssocID="{C9316729-0608-41AE-83EB-8F291BE4BB88}" presName="desTx" presStyleLbl="alignAccFollowNode1" presStyleIdx="0" presStyleCnt="3">
        <dgm:presLayoutVars>
          <dgm:bulletEnabled val="1"/>
        </dgm:presLayoutVars>
      </dgm:prSet>
      <dgm:spPr/>
    </dgm:pt>
    <dgm:pt modelId="{A8B2772F-0269-4BF1-98FF-CB67BDFC9626}" type="pres">
      <dgm:prSet presAssocID="{2498D94A-554B-42B9-9AB3-0A2605552203}" presName="space" presStyleCnt="0"/>
      <dgm:spPr/>
    </dgm:pt>
    <dgm:pt modelId="{D0A5CF4F-339A-4EC7-A95C-000246B009CE}" type="pres">
      <dgm:prSet presAssocID="{588F984A-E03C-45C0-BCCF-6187438C8709}" presName="composite" presStyleCnt="0"/>
      <dgm:spPr/>
    </dgm:pt>
    <dgm:pt modelId="{689EA65B-7F77-4221-83FC-A6E5EBDE65B9}" type="pres">
      <dgm:prSet presAssocID="{588F984A-E03C-45C0-BCCF-6187438C870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DDE179A-24B6-4AD9-A986-AB74E0A72C13}" type="pres">
      <dgm:prSet presAssocID="{588F984A-E03C-45C0-BCCF-6187438C8709}" presName="desTx" presStyleLbl="alignAccFollowNode1" presStyleIdx="1" presStyleCnt="3">
        <dgm:presLayoutVars>
          <dgm:bulletEnabled val="1"/>
        </dgm:presLayoutVars>
      </dgm:prSet>
      <dgm:spPr/>
    </dgm:pt>
    <dgm:pt modelId="{8834859D-807D-4774-BA28-4F318A43A4DD}" type="pres">
      <dgm:prSet presAssocID="{766FA0AC-027E-441C-A866-65EEE687A587}" presName="space" presStyleCnt="0"/>
      <dgm:spPr/>
    </dgm:pt>
    <dgm:pt modelId="{A8AFC6B8-962E-4D11-AF54-EB8B0350CF20}" type="pres">
      <dgm:prSet presAssocID="{407E0366-81BB-4BE3-BB4F-D6F064311739}" presName="composite" presStyleCnt="0"/>
      <dgm:spPr/>
    </dgm:pt>
    <dgm:pt modelId="{C38C8E51-43F8-4D99-AB31-0D2783598FDC}" type="pres">
      <dgm:prSet presAssocID="{407E0366-81BB-4BE3-BB4F-D6F06431173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B0096BD-FD94-4EA4-9028-F73E2C4CB97C}" type="pres">
      <dgm:prSet presAssocID="{407E0366-81BB-4BE3-BB4F-D6F06431173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67F58E0C-2C12-43BC-9729-8BC827062206}" srcId="{07D3D3AF-F6A5-46FE-BC2B-9CC643BB5CC9}" destId="{407E0366-81BB-4BE3-BB4F-D6F064311739}" srcOrd="2" destOrd="0" parTransId="{BC612085-ACE5-489D-89BC-4C34C66EC9A5}" sibTransId="{BBD6D365-842A-499A-9DCF-CBBD4DA3418F}"/>
    <dgm:cxn modelId="{A82D7718-B3CF-41D1-96ED-F0B22A995A5B}" type="presOf" srcId="{8B9B4471-8422-448B-8490-7A4E231440A9}" destId="{1B0096BD-FD94-4EA4-9028-F73E2C4CB97C}" srcOrd="0" destOrd="1" presId="urn:microsoft.com/office/officeart/2005/8/layout/hList1"/>
    <dgm:cxn modelId="{4A8D7D25-BCC1-46FA-B51E-8172F20C4376}" type="presOf" srcId="{94A4C83D-A265-450C-97A4-F16F98D9B826}" destId="{C11C27E8-E67F-4438-AE7E-D0745AABE544}" srcOrd="0" destOrd="0" presId="urn:microsoft.com/office/officeart/2005/8/layout/hList1"/>
    <dgm:cxn modelId="{F8825035-7F88-482F-9F09-8FF886B65AB3}" type="presOf" srcId="{C9316729-0608-41AE-83EB-8F291BE4BB88}" destId="{3AB2C4CD-B19C-47EA-8DF7-84C1D0B9953B}" srcOrd="0" destOrd="0" presId="urn:microsoft.com/office/officeart/2005/8/layout/hList1"/>
    <dgm:cxn modelId="{1E4A9C43-C5FC-4232-8C83-DA713AB43EE1}" srcId="{588F984A-E03C-45C0-BCCF-6187438C8709}" destId="{BF326359-3BD7-43B5-8D9E-89BEF1E4E24F}" srcOrd="0" destOrd="0" parTransId="{44925CC4-0BB9-4669-8604-96793C7AD5BD}" sibTransId="{1BCBE962-BDA6-4AEA-B2C9-9F5BAAB46BD5}"/>
    <dgm:cxn modelId="{C99DA063-3637-420C-966B-E3E5974B2C98}" type="presOf" srcId="{588F984A-E03C-45C0-BCCF-6187438C8709}" destId="{689EA65B-7F77-4221-83FC-A6E5EBDE65B9}" srcOrd="0" destOrd="0" presId="urn:microsoft.com/office/officeart/2005/8/layout/hList1"/>
    <dgm:cxn modelId="{FE726757-0324-43DF-8B49-C359158085C3}" srcId="{C9316729-0608-41AE-83EB-8F291BE4BB88}" destId="{94A4C83D-A265-450C-97A4-F16F98D9B826}" srcOrd="0" destOrd="0" parTransId="{D2DE1D26-F097-4CDC-B036-D6ED6E77F3A0}" sibTransId="{C719E141-BC4F-4278-813B-668B046AFABE}"/>
    <dgm:cxn modelId="{B0265B78-D035-4240-8477-AEC13DE1D4A3}" type="presOf" srcId="{BF326359-3BD7-43B5-8D9E-89BEF1E4E24F}" destId="{4DDE179A-24B6-4AD9-A986-AB74E0A72C13}" srcOrd="0" destOrd="0" presId="urn:microsoft.com/office/officeart/2005/8/layout/hList1"/>
    <dgm:cxn modelId="{F76D508E-095D-4265-A5B2-73EBEDF63AE6}" srcId="{07D3D3AF-F6A5-46FE-BC2B-9CC643BB5CC9}" destId="{C9316729-0608-41AE-83EB-8F291BE4BB88}" srcOrd="0" destOrd="0" parTransId="{C3C96042-F638-4917-95AA-7EDA16442B59}" sibTransId="{2498D94A-554B-42B9-9AB3-0A2605552203}"/>
    <dgm:cxn modelId="{544A0294-74BE-433F-B8A8-E4AF188E97CF}" srcId="{407E0366-81BB-4BE3-BB4F-D6F064311739}" destId="{8B9B4471-8422-448B-8490-7A4E231440A9}" srcOrd="1" destOrd="0" parTransId="{828CB7DD-73A6-4FF5-9CFE-9643ABE8C870}" sibTransId="{328E5AE7-DF71-401A-822F-032CD2FEFB4B}"/>
    <dgm:cxn modelId="{E09A5397-C37A-4A0D-BEE1-8A7B0716989E}" type="presOf" srcId="{407E0366-81BB-4BE3-BB4F-D6F064311739}" destId="{C38C8E51-43F8-4D99-AB31-0D2783598FDC}" srcOrd="0" destOrd="0" presId="urn:microsoft.com/office/officeart/2005/8/layout/hList1"/>
    <dgm:cxn modelId="{2446839D-A3E3-40E1-B3E3-3B6FC8FEFEF3}" type="presOf" srcId="{FBA11E10-A5C8-41B9-AAA1-0FB92A9E63F1}" destId="{C11C27E8-E67F-4438-AE7E-D0745AABE544}" srcOrd="0" destOrd="1" presId="urn:microsoft.com/office/officeart/2005/8/layout/hList1"/>
    <dgm:cxn modelId="{A84CD5A8-1A56-4E36-86D7-6C9985438BFE}" srcId="{407E0366-81BB-4BE3-BB4F-D6F064311739}" destId="{69595568-7219-46A7-8D69-5938DF09D507}" srcOrd="0" destOrd="0" parTransId="{7A821384-D5EB-4D10-B435-181D0DA01533}" sibTransId="{E54B1860-96FD-40AE-9378-BE6F0FAD30AA}"/>
    <dgm:cxn modelId="{D8EB0FB5-4FCA-492A-855A-633BBE7BEAF2}" srcId="{07D3D3AF-F6A5-46FE-BC2B-9CC643BB5CC9}" destId="{588F984A-E03C-45C0-BCCF-6187438C8709}" srcOrd="1" destOrd="0" parTransId="{C372CC08-B80E-446C-9771-B093D24873EC}" sibTransId="{766FA0AC-027E-441C-A866-65EEE687A587}"/>
    <dgm:cxn modelId="{9954F4B5-41F5-4110-BBE4-54857925485C}" srcId="{C9316729-0608-41AE-83EB-8F291BE4BB88}" destId="{C3116575-4CF3-4800-924D-16D9F0FBE753}" srcOrd="2" destOrd="0" parTransId="{A0AF633A-2D6C-41CC-93F7-DF191CF5D11F}" sibTransId="{FB20C6FA-DD5E-43EB-92DE-E44B701D5802}"/>
    <dgm:cxn modelId="{50C93AB9-4720-41F6-9569-D356E618BD7A}" srcId="{C9316729-0608-41AE-83EB-8F291BE4BB88}" destId="{FBA11E10-A5C8-41B9-AAA1-0FB92A9E63F1}" srcOrd="1" destOrd="0" parTransId="{2CB838D4-95E9-4B4A-A5DC-E0DFCE7B2E89}" sibTransId="{969909F4-9A87-442E-BCB8-CB9CF7C79483}"/>
    <dgm:cxn modelId="{B7306BBB-0581-439A-A2FA-D83CD3ABFC41}" type="presOf" srcId="{C3116575-4CF3-4800-924D-16D9F0FBE753}" destId="{C11C27E8-E67F-4438-AE7E-D0745AABE544}" srcOrd="0" destOrd="2" presId="urn:microsoft.com/office/officeart/2005/8/layout/hList1"/>
    <dgm:cxn modelId="{9809FAC1-7AC6-40E0-90F7-D8C0C3C03DAE}" type="presOf" srcId="{07D3D3AF-F6A5-46FE-BC2B-9CC643BB5CC9}" destId="{D51B1635-F617-4CB6-99A9-52AC6187C1F2}" srcOrd="0" destOrd="0" presId="urn:microsoft.com/office/officeart/2005/8/layout/hList1"/>
    <dgm:cxn modelId="{D5C2F7DC-D26E-4C24-BD83-4405118D6595}" type="presOf" srcId="{69595568-7219-46A7-8D69-5938DF09D507}" destId="{1B0096BD-FD94-4EA4-9028-F73E2C4CB97C}" srcOrd="0" destOrd="0" presId="urn:microsoft.com/office/officeart/2005/8/layout/hList1"/>
    <dgm:cxn modelId="{3AA31534-AFC0-4794-87EC-CB4E43E44C09}" type="presParOf" srcId="{D51B1635-F617-4CB6-99A9-52AC6187C1F2}" destId="{C7E619C3-8031-4F6F-B9E9-3D88C5FB119A}" srcOrd="0" destOrd="0" presId="urn:microsoft.com/office/officeart/2005/8/layout/hList1"/>
    <dgm:cxn modelId="{252AF123-32F4-442D-AEC8-C2238BE202E8}" type="presParOf" srcId="{C7E619C3-8031-4F6F-B9E9-3D88C5FB119A}" destId="{3AB2C4CD-B19C-47EA-8DF7-84C1D0B9953B}" srcOrd="0" destOrd="0" presId="urn:microsoft.com/office/officeart/2005/8/layout/hList1"/>
    <dgm:cxn modelId="{96147839-83F2-4C94-95D9-59ED7D7B5347}" type="presParOf" srcId="{C7E619C3-8031-4F6F-B9E9-3D88C5FB119A}" destId="{C11C27E8-E67F-4438-AE7E-D0745AABE544}" srcOrd="1" destOrd="0" presId="urn:microsoft.com/office/officeart/2005/8/layout/hList1"/>
    <dgm:cxn modelId="{1A0B088E-6F3D-4AA2-9CAD-7C10AE22AB49}" type="presParOf" srcId="{D51B1635-F617-4CB6-99A9-52AC6187C1F2}" destId="{A8B2772F-0269-4BF1-98FF-CB67BDFC9626}" srcOrd="1" destOrd="0" presId="urn:microsoft.com/office/officeart/2005/8/layout/hList1"/>
    <dgm:cxn modelId="{C33A043B-9F6D-4CA0-B1AE-A279E61058BE}" type="presParOf" srcId="{D51B1635-F617-4CB6-99A9-52AC6187C1F2}" destId="{D0A5CF4F-339A-4EC7-A95C-000246B009CE}" srcOrd="2" destOrd="0" presId="urn:microsoft.com/office/officeart/2005/8/layout/hList1"/>
    <dgm:cxn modelId="{29CDBBDF-B3D4-4D0D-848F-254E12A6F680}" type="presParOf" srcId="{D0A5CF4F-339A-4EC7-A95C-000246B009CE}" destId="{689EA65B-7F77-4221-83FC-A6E5EBDE65B9}" srcOrd="0" destOrd="0" presId="urn:microsoft.com/office/officeart/2005/8/layout/hList1"/>
    <dgm:cxn modelId="{97DA66FB-F6D9-4C31-8AA1-6DD456F44867}" type="presParOf" srcId="{D0A5CF4F-339A-4EC7-A95C-000246B009CE}" destId="{4DDE179A-24B6-4AD9-A986-AB74E0A72C13}" srcOrd="1" destOrd="0" presId="urn:microsoft.com/office/officeart/2005/8/layout/hList1"/>
    <dgm:cxn modelId="{9283C6F2-9819-4F60-88A3-F61CA59BB958}" type="presParOf" srcId="{D51B1635-F617-4CB6-99A9-52AC6187C1F2}" destId="{8834859D-807D-4774-BA28-4F318A43A4DD}" srcOrd="3" destOrd="0" presId="urn:microsoft.com/office/officeart/2005/8/layout/hList1"/>
    <dgm:cxn modelId="{CF7B6B8E-435A-4321-B185-293BB70D0B9D}" type="presParOf" srcId="{D51B1635-F617-4CB6-99A9-52AC6187C1F2}" destId="{A8AFC6B8-962E-4D11-AF54-EB8B0350CF20}" srcOrd="4" destOrd="0" presId="urn:microsoft.com/office/officeart/2005/8/layout/hList1"/>
    <dgm:cxn modelId="{19CE41CE-CA4C-4100-9123-4F8773E1B441}" type="presParOf" srcId="{A8AFC6B8-962E-4D11-AF54-EB8B0350CF20}" destId="{C38C8E51-43F8-4D99-AB31-0D2783598FDC}" srcOrd="0" destOrd="0" presId="urn:microsoft.com/office/officeart/2005/8/layout/hList1"/>
    <dgm:cxn modelId="{723451A8-E504-4CB6-940A-14E5923BBD87}" type="presParOf" srcId="{A8AFC6B8-962E-4D11-AF54-EB8B0350CF20}" destId="{1B0096BD-FD94-4EA4-9028-F73E2C4CB97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2C4CD-B19C-47EA-8DF7-84C1D0B9953B}">
      <dsp:nvSpPr>
        <dsp:cNvPr id="0" name=""/>
        <dsp:cNvSpPr/>
      </dsp:nvSpPr>
      <dsp:spPr>
        <a:xfrm>
          <a:off x="3169" y="256635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Position Restriction</a:t>
          </a:r>
        </a:p>
      </dsp:txBody>
      <dsp:txXfrm>
        <a:off x="3169" y="256635"/>
        <a:ext cx="3089784" cy="1235913"/>
      </dsp:txXfrm>
    </dsp:sp>
    <dsp:sp modelId="{C11C27E8-E67F-4438-AE7E-D0745AABE544}">
      <dsp:nvSpPr>
        <dsp:cNvPr id="0" name=""/>
        <dsp:cNvSpPr/>
      </dsp:nvSpPr>
      <dsp:spPr>
        <a:xfrm>
          <a:off x="3169" y="1492549"/>
          <a:ext cx="3089784" cy="31224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r>
            <a:rPr lang="en-US" sz="2400" kern="1200" dirty="0"/>
            <a:t>Costing allocation assigned to position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  <a:tabLst/>
          </a:pPr>
          <a:r>
            <a:rPr lang="en-US" sz="2400" kern="1200" dirty="0"/>
            <a:t>Default costing allocation - CoE is assigning these to program worktags</a:t>
          </a:r>
        </a:p>
      </dsp:txBody>
      <dsp:txXfrm>
        <a:off x="3169" y="1492549"/>
        <a:ext cx="3089784" cy="3122437"/>
      </dsp:txXfrm>
    </dsp:sp>
    <dsp:sp modelId="{689EA65B-7F77-4221-83FC-A6E5EBDE65B9}">
      <dsp:nvSpPr>
        <dsp:cNvPr id="0" name=""/>
        <dsp:cNvSpPr/>
      </dsp:nvSpPr>
      <dsp:spPr>
        <a:xfrm>
          <a:off x="3525523" y="256635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Worker Position</a:t>
          </a:r>
        </a:p>
      </dsp:txBody>
      <dsp:txXfrm>
        <a:off x="3525523" y="256635"/>
        <a:ext cx="3089784" cy="1235913"/>
      </dsp:txXfrm>
    </dsp:sp>
    <dsp:sp modelId="{4DDE179A-24B6-4AD9-A986-AB74E0A72C13}">
      <dsp:nvSpPr>
        <dsp:cNvPr id="0" name=""/>
        <dsp:cNvSpPr/>
      </dsp:nvSpPr>
      <dsp:spPr>
        <a:xfrm>
          <a:off x="3525523" y="1492549"/>
          <a:ext cx="3089784" cy="31224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Costing allocation assigned to individual in position</a:t>
          </a:r>
        </a:p>
      </dsp:txBody>
      <dsp:txXfrm>
        <a:off x="3525523" y="1492549"/>
        <a:ext cx="3089784" cy="3122437"/>
      </dsp:txXfrm>
    </dsp:sp>
    <dsp:sp modelId="{C38C8E51-43F8-4D99-AB31-0D2783598FDC}">
      <dsp:nvSpPr>
        <dsp:cNvPr id="0" name=""/>
        <dsp:cNvSpPr/>
      </dsp:nvSpPr>
      <dsp:spPr>
        <a:xfrm>
          <a:off x="7047878" y="256635"/>
          <a:ext cx="3089784" cy="1235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Worker Position Earning</a:t>
          </a:r>
        </a:p>
      </dsp:txBody>
      <dsp:txXfrm>
        <a:off x="7047878" y="256635"/>
        <a:ext cx="3089784" cy="1235913"/>
      </dsp:txXfrm>
    </dsp:sp>
    <dsp:sp modelId="{1B0096BD-FD94-4EA4-9028-F73E2C4CB97C}">
      <dsp:nvSpPr>
        <dsp:cNvPr id="0" name=""/>
        <dsp:cNvSpPr/>
      </dsp:nvSpPr>
      <dsp:spPr>
        <a:xfrm>
          <a:off x="7047878" y="1492549"/>
          <a:ext cx="3089784" cy="312243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91440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Costing allocation for additional pay compensation options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/>
            <a:t>This won’t be covered in this session because it is an HR process </a:t>
          </a:r>
          <a:r>
            <a:rPr lang="en-US" sz="2400" b="1" kern="1200" dirty="0"/>
            <a:t>*</a:t>
          </a:r>
        </a:p>
      </dsp:txBody>
      <dsp:txXfrm>
        <a:off x="7047878" y="1492549"/>
        <a:ext cx="3089784" cy="3122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1671-7E6C-7746-AF0D-CD197AFDFB61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0FB02-D9C2-6A4D-8A7B-43D279C71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03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A4D7F-6F29-F8DB-209E-23933DE65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1B1FFE-735E-B8B7-289A-50C6D28BDA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A18B69-35B4-33A8-3952-0289829064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FF293-4314-C0B6-5DB7-0015B3DCE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591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072C1-8D59-580D-EE2E-8548EDFCB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DFB6BE-3645-ADF0-3630-C56FD2CC1B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DD35E4-102C-ACEC-A4C1-E567ACA91F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398BD-6809-D10E-6CB9-935B05E612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67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79BB9-5A0F-CEDD-0D4A-ADF76D19A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EEC907-24B3-32CC-9C32-FE91B9354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3CB99C-24C4-5962-CE28-4DCEE8B2DF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084C0-FB69-9D5F-38E0-CBB1D8B156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60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A1D6B-14C7-3B27-32FE-DFDBC057C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ED6FB8-1A8A-7001-A0E3-F8F5D413DE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36A5D8-A811-9F37-9933-5F8789F66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27BFB-ECA3-6F3D-0C35-611A4D4A7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12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91387-26E1-8777-ED8E-CFBF5EC9F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217A30-7352-4D15-8C16-AD2A37A172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52DA82-51CF-2521-AA06-00B9603E0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67BA1-D35D-DCBD-3E2A-EE20138732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3997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5D4B9-4B08-DA86-8428-AD9E8780E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2817EA-C340-3E75-FEE8-6559B30D4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C322CD-813F-B060-1F5D-21441E7A92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41995-A82C-823E-2240-D7C3E8CA55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58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09A6C-B187-2E81-FAF8-39ABB3C2E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441DEA-752C-059D-C905-91F1C87E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FA6766-9886-B70D-6997-B4FB9A25B1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B54EBC-8E4A-9FF6-A7B5-75BB0364D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C3BCF-E81B-48F2-747E-90D60B6AF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FD8E0F-AC5A-79CB-12D0-0125AD4FA1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F472B-81CA-698A-A8D2-1478D2524A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1F922-0C98-88D2-4967-35BE9D17D6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42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06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1E28F-587A-2690-EE7F-CB89849DA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5AB5A7-66EC-5E8A-7FD0-5EE0A893A3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CA31D7-DDB1-47A9-841E-E89CB8B9E8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3CB3F-7353-C15A-DC64-29CF3D253D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0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3F33D-3792-F049-8973-6F3FD5275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000EB9-531A-E12E-EBDD-67F202D06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42D80E-FB38-C033-D4C7-86CB1AAF09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4B443-48F9-22B4-6425-0BEBEFE7C2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0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0007F-4D3E-541C-31D1-C69F02CEA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BB1A94-AF24-852C-1951-DB4F6A21A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FDE401-9895-DF2D-8E64-6CFD31FDC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F6D39-06A9-DE33-9BB3-0C142512D4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65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1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8B1D-2732-C37E-29D2-463CB113D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B07901-0CA1-77B2-55B1-D159D20A0E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654E23-F2C1-10E0-5CD2-84CAE020E8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DAE33D-2BC5-B37F-3663-6A82436819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33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72811-DAA7-D526-02F0-B84E01FCC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4C637B-550A-F651-2491-E2B835161B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373210-D5C5-88D3-4754-82B5EB8FBF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During the conversion grant end dates of costing allocations were set at 6/30/26.  We can talk about how to address this if we have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D18E9-AC87-28A6-EA78-F5977306D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82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STOP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27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73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FDA64-0999-9BD3-6365-4622C41C6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7AF93F-4CB0-847D-D6F8-81A567CBC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CE56CE-3DF2-35AF-D61D-1A6E41ED94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6BB52-881E-E4FE-C8F3-855266DEEE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0FB02-D9C2-6A4D-8A7B-43D279C71D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9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9108E23-52D9-C183-CC92-B4D512D834D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3DFD8B-08E9-0D2F-E5EB-75E6730A7646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E99F629-1CE4-46F0-E4B9-5AFD03FE5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9C9BA2D1-77FC-2FEC-B16B-710C952D12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5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F299E6E5-26DE-803C-4A8C-F28EB6EB83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07AD54-E5B9-C8DD-8A97-7A85F48F83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B52606-5965-587A-2F98-3672AE39B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13F11DEC-4B1F-1BD9-F955-5D435450FD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0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10668000" cy="1066800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B8D7A7-61EA-C294-43BB-ADAC39B0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836737-3A0D-99EB-4154-AC9729ED0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86E9B334-6231-6F9D-B111-89E9CC4F3F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361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DEBCEC-A6BE-3604-2E8A-6292D72B72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1492C6-757D-92C8-7AD8-4F3C8B903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3E36DDB-C923-BBC8-9359-77DDB5F3DC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50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8896AEBB-E2D4-39A6-0D60-04CAB2413C5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1" y="1865722"/>
            <a:ext cx="4128052" cy="1378519"/>
          </a:xfrm>
        </p:spPr>
        <p:txBody>
          <a:bodyPr wrap="square" lIns="0" rIns="0" bIns="0" anchor="b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7" name="Text Placeholder 13">
            <a:extLst>
              <a:ext uri="{FF2B5EF4-FFF2-40B4-BE49-F238E27FC236}">
                <a16:creationId xmlns:a16="http://schemas.microsoft.com/office/drawing/2014/main" id="{898B62A4-7E17-982E-F7A8-833D5060D6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3632200"/>
            <a:ext cx="4128053" cy="1377813"/>
          </a:xfrm>
        </p:spPr>
        <p:txBody>
          <a:bodyPr wrap="square" lIns="0" tIns="0" rIns="0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information if needed. There is also an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7185B1-C19B-DCCE-166C-D96498CFA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7200" y="3391217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D3595D-2CAB-8B5E-C330-D53F680B17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0CA025-18CB-17AA-FB68-239B2D2BD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E6C56C1C-F57F-DFAB-6834-B44D8D0A60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D61E90-ABED-9561-24A2-80278E01C3EC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918107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title no subtit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51954615-64DE-80CE-C298-94425FB6A1C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2739740"/>
            <a:ext cx="4114800" cy="1378519"/>
          </a:xfrm>
        </p:spPr>
        <p:txBody>
          <a:bodyPr wrap="square" lIns="0" rIns="0" bIns="0" anchor="ctr" anchorCtr="0">
            <a:spAutoFit/>
          </a:bodyPr>
          <a:lstStyle>
            <a:lvl1pPr marL="0" indent="0">
              <a:buNone/>
              <a:defRPr sz="3200" b="1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E5028-21AE-877F-45D4-349A287AB29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9B3AF2-EF14-871C-6DE8-AB9B2766F4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5B058E50-158C-5A7A-4FC2-F6B7355AD7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C398AC-9034-DB43-38E3-D6E78FB0493D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58406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ext 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6F82216D-4181-2279-383A-2293667727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337544" y="0"/>
            <a:ext cx="6854456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9FB8E77-4204-57CA-178E-8A4B681D2F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459591"/>
            <a:ext cx="4114800" cy="1432893"/>
          </a:xfrm>
        </p:spPr>
        <p:txBody>
          <a:bodyPr wrap="square" lIns="0" rIns="0" bIns="0" anchor="t" anchorCtr="0">
            <a:spAutoFit/>
          </a:bodyPr>
          <a:lstStyle>
            <a:lvl1pPr marL="0" indent="0">
              <a:buNone/>
              <a:defRPr sz="20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brief text that may have a description or explanation of the photo or graphic on the right. This would be more than a caption, but less than a title slide.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C37E7-17E9-C4B6-5D84-3D1EEE244D6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B1F1F0-5C5F-6D74-93E1-76FE8216C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D9B660E2-71CE-9144-9956-4E642C04B9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819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6B2435-AD3E-0E1B-FF31-DF34A8109329}"/>
              </a:ext>
            </a:extLst>
          </p:cNvPr>
          <p:cNvSpPr txBox="1"/>
          <p:nvPr userDrawn="1"/>
        </p:nvSpPr>
        <p:spPr>
          <a:xfrm>
            <a:off x="1030779" y="97539"/>
            <a:ext cx="4306765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l"/>
            <a: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</a:t>
            </a:r>
            <a:br>
              <a:rPr lang="en-US" sz="14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</a:br>
            <a:r>
              <a:rPr lang="en-US" sz="1400" b="0" i="0" dirty="0">
                <a:solidFill>
                  <a:srgbClr val="C303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830590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3158071-2006-BA68-247B-8DDD07B8A4D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6851650"/>
          </a:xfrm>
          <a:solidFill>
            <a:schemeClr val="bg1">
              <a:lumMod val="95000"/>
            </a:schemeClr>
          </a:solidFill>
        </p:spPr>
        <p:txBody>
          <a:bodyPr bIns="822960" anchor="ctr" anchorCtr="1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Insert image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16B7A6E-DADF-6C1B-45B9-775C34A992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9078"/>
            <a:ext cx="6479979" cy="352084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photo caption or description (text box will expand to fit) or remove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041487-5784-2733-99C1-9E95F00E1A9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82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24844CBA-D3B1-BB84-7ACF-058D2DFA66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20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iversity of Wisconsin-Madison College of Engineering logo reversed on black">
            <a:extLst>
              <a:ext uri="{FF2B5EF4-FFF2-40B4-BE49-F238E27FC236}">
                <a16:creationId xmlns:a16="http://schemas.microsoft.com/office/drawing/2014/main" id="{794936BF-C748-F965-35AD-277F366476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24300" y="2743200"/>
            <a:ext cx="43434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827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red text&#10;&#10;Description automatically generated">
            <a:extLst>
              <a:ext uri="{FF2B5EF4-FFF2-40B4-BE49-F238E27FC236}">
                <a16:creationId xmlns:a16="http://schemas.microsoft.com/office/drawing/2014/main" id="{6C85D022-030B-C082-3AA0-3F73A7D55A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91000" y="2732215"/>
            <a:ext cx="3810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90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1AB265-C0D2-A543-B156-B0221787B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33907"/>
            <a:ext cx="12192000" cy="11240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2746CA85-3D5E-928E-0CA4-A376628A41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D997BA0-A30F-D158-F5D1-3820A4ECA0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11876D-CF81-D5A9-5E08-6E5662F291F9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tx1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</a:t>
            </a:r>
            <a:r>
              <a:rPr lang="en-US" sz="1400" b="0" i="0" dirty="0">
                <a:solidFill>
                  <a:srgbClr val="C5050C"/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College of Engineering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E6A711-E31D-7191-D22B-A0A0407FA3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2DF68648-F2D6-D602-49CA-0A0D5A4863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8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31B425-093C-0149-952F-11573DF09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3218871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3EF2B24F-1619-BE4B-A7F6-731536B352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2" y="1854700"/>
            <a:ext cx="8334247" cy="1157561"/>
          </a:xfrm>
        </p:spPr>
        <p:txBody>
          <a:bodyPr bIns="0" anchor="b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B10240F-B4BA-0448-B9CB-BAB80DBF6B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2" y="3519491"/>
            <a:ext cx="8334247" cy="759182"/>
          </a:xfrm>
        </p:spPr>
        <p:txBody>
          <a:bodyPr anchor="t"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subtitle, date or other important information, not to exceed two lines. There is a title slide for no subtitle too.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735EE02-9FB2-6978-0DC6-9E630B19E2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4697DB-428B-7175-A139-E5121F2E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31C7B5E7-7624-92BC-D5CB-84F5B9EC16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10FA53-4C22-3CE7-1A67-549D95C19593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3792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subtitle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B1C6F3-8D05-7245-98E0-6A89EF37B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7339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254FFE49-5199-9649-BB93-1060548611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2" y="5953913"/>
            <a:ext cx="10311412" cy="523088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</a:lstStyle>
          <a:p>
            <a:pPr lvl="0"/>
            <a:r>
              <a:rPr lang="en-US" dirty="0"/>
              <a:t>Insert name, position, unit/faculty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90E681E2-A2C8-5C08-70ED-AC5A65A6D5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5802" y="2288172"/>
            <a:ext cx="8334247" cy="1157561"/>
          </a:xfrm>
        </p:spPr>
        <p:txBody>
          <a:bodyPr bIns="0" anchor="ctr" anchorCtr="0">
            <a:spAutoFit/>
          </a:bodyPr>
          <a:lstStyle>
            <a:lvl1pPr marL="0" indent="0" algn="l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 dirty="0"/>
              <a:t>Insert Presentation Title in title or sentence case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B3E71-AE99-438C-D05B-A91BF1C9C4B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3DCB4-0EA1-C674-91E7-27AEFF419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F692B915-28B6-94EC-0731-383448A8DB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14E3B1-3588-59A3-3835-EDE97878C0EA}"/>
              </a:ext>
            </a:extLst>
          </p:cNvPr>
          <p:cNvSpPr txBox="1"/>
          <p:nvPr userDrawn="1"/>
        </p:nvSpPr>
        <p:spPr>
          <a:xfrm>
            <a:off x="2186742" y="97539"/>
            <a:ext cx="9087612" cy="30777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r"/>
            <a:r>
              <a:rPr lang="en-US" sz="1400" b="0" i="0" dirty="0">
                <a:solidFill>
                  <a:schemeClr val="bg1">
                    <a:lumMod val="8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rPr>
              <a:t>University of Wisconsin-Madison • 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44329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1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solidFill>
                  <a:schemeClr val="tx1">
                    <a:lumMod val="90000"/>
                    <a:lumOff val="10000"/>
                  </a:schemeClr>
                </a:solidFill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0" y="1840451"/>
            <a:ext cx="9677400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D7FC1-D51F-1334-729D-63CCC5D407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85DBC-17C1-0BB2-ABB7-71A2935B5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614CAAD2-B698-FC31-9927-5D99AA0EB2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63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2 column) var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240"/>
            <a:ext cx="1060587" cy="3657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DFC75F-7C56-4347-B180-B45A7C3C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1" y="16257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B8662E-61A8-0447-B3BD-A6CA86FA07A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" y="457200"/>
            <a:ext cx="10668000" cy="1066800"/>
          </a:xfrm>
        </p:spPr>
        <p:txBody>
          <a:bodyPr bIns="0" anchor="b" anchorCtr="0">
            <a:normAutofit/>
          </a:bodyPr>
          <a:lstStyle>
            <a:lvl1pPr marL="0" indent="0">
              <a:buNone/>
              <a:defRPr sz="3400" b="0" i="0">
                <a:latin typeface="Red Hat Text Medium" panose="02010303040201060303" pitchFamily="2" charset="0"/>
                <a:ea typeface="Red Hat Text Medium" panose="02010303040201060303" pitchFamily="2" charset="0"/>
                <a:cs typeface="Red Hat Text Medium" panose="02010303040201060303" pitchFamily="2" charset="0"/>
              </a:defRPr>
            </a:lvl1pPr>
            <a:lvl2pPr>
              <a:defRPr sz="3200" b="1"/>
            </a:lvl2pPr>
            <a:lvl3pPr>
              <a:defRPr sz="3200" b="1"/>
            </a:lvl3pPr>
            <a:lvl4pPr>
              <a:defRPr sz="3200" b="1"/>
            </a:lvl4pPr>
            <a:lvl5pPr>
              <a:defRPr sz="3200" b="1"/>
            </a:lvl5pPr>
          </a:lstStyle>
          <a:p>
            <a:pPr lvl="0"/>
            <a:r>
              <a:rPr lang="en-US" dirty="0"/>
              <a:t>Insert slide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33615FB-E867-334E-BB0E-3B18A265957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5902" y="1840451"/>
            <a:ext cx="4482548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3A315EF-C99D-DF4A-94FC-CDB4F9DECB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92240"/>
            <a:ext cx="6932026" cy="365760"/>
          </a:xfrm>
          <a:solidFill>
            <a:schemeClr val="accent1"/>
          </a:solidFill>
          <a:ln>
            <a:noFill/>
          </a:ln>
        </p:spPr>
        <p:txBody>
          <a:bodyPr wrap="none" lIns="274320" tIns="64008" rIns="91440" bIns="91440" anchor="ctr" anchorCtr="0">
            <a:sp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Insert presentation topic or department/unit name (text box will expand to fit)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B0DEE38D-2FF0-2A49-A7D1-AF607FA3AB7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23553" y="1840451"/>
            <a:ext cx="4939747" cy="4446053"/>
          </a:xfrm>
        </p:spPr>
        <p:txBody>
          <a:bodyPr>
            <a:normAutofit/>
          </a:bodyPr>
          <a:lstStyle>
            <a:lvl1pPr marL="228589" indent="-228589">
              <a:buFont typeface="Arial" panose="020B0604020202020204" pitchFamily="34" charset="0"/>
              <a:buChar char="•"/>
              <a:tabLst/>
              <a:defRPr sz="2600">
                <a:solidFill>
                  <a:schemeClr val="tx1"/>
                </a:solidFill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  <a:p>
            <a:pPr lvl="0"/>
            <a:r>
              <a:rPr lang="en-US" dirty="0"/>
              <a:t>Bulleted list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D701D-BF33-CEF4-2A68-BF9F51BDC42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F2691A-220A-1A90-6973-6AEC050D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Picture 2" descr="UW–Madison red crest logo&#10;">
            <a:extLst>
              <a:ext uri="{FF2B5EF4-FFF2-40B4-BE49-F238E27FC236}">
                <a16:creationId xmlns:a16="http://schemas.microsoft.com/office/drawing/2014/main" id="{344DDE36-FCA2-C79A-7717-1C7AD493A7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18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10000"/>
                    <a:lumOff val="90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option for no subtitle.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6C9F2-5465-8D47-8351-B6B681C45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97BB03-8518-2882-21D0-F887A950FE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3257CA-3AF3-2FBE-93BC-B2F800236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46BCEDC2-0731-5229-6E04-9B7710C981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2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no subtitle (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1005840"/>
            <a:ext cx="11369692" cy="58613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2A8E911-3157-1444-8D3E-B3404B047192}"/>
              </a:ext>
            </a:extLst>
          </p:cNvPr>
          <p:cNvSpPr/>
          <p:nvPr userDrawn="1"/>
        </p:nvSpPr>
        <p:spPr>
          <a:xfrm>
            <a:off x="8077852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accent1">
              <a:lumMod val="75000"/>
              <a:alpha val="3471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D0A5E2A-6ED1-87B8-BE38-0E31BB6388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1" y="3008796"/>
            <a:ext cx="8279203" cy="1157561"/>
          </a:xfrm>
        </p:spPr>
        <p:txBody>
          <a:bodyPr bIns="0" anchor="ctr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 in title or sentence case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D320CA-8734-9F66-D768-F3B58A5D61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C0E3C-56AC-BFB2-8B07-0E52A8FC9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5" name="Picture 4" descr="UW–Madison red crest logo&#10;">
            <a:extLst>
              <a:ext uri="{FF2B5EF4-FFF2-40B4-BE49-F238E27FC236}">
                <a16:creationId xmlns:a16="http://schemas.microsoft.com/office/drawing/2014/main" id="{42A1D137-2EE4-E548-B3B8-F25ECFAF63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1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blac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C912DB-E11B-3D4C-9D09-221D4E874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05840"/>
            <a:ext cx="11368176" cy="5861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563031-4D5F-6F49-9B43-B75A2450AB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5901" y="3278323"/>
            <a:ext cx="8279203" cy="603563"/>
          </a:xfrm>
        </p:spPr>
        <p:txBody>
          <a:bodyPr bIns="0" anchor="b" anchorCtr="0">
            <a:spAutoFit/>
          </a:bodyPr>
          <a:lstStyle>
            <a:lvl1pPr marL="0" indent="0">
              <a:buNone/>
              <a:defRPr sz="4000" b="1" i="0">
                <a:solidFill>
                  <a:schemeClr val="bg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n-US" dirty="0"/>
              <a:t>Insert Section Header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3DBCEB-EA83-B646-A716-9EAB713C52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2" y="4226932"/>
            <a:ext cx="5264151" cy="759182"/>
          </a:xfrm>
        </p:spPr>
        <p:txBody>
          <a:bodyPr>
            <a:spAutoFit/>
          </a:bodyPr>
          <a:lstStyle>
            <a:lvl1pPr marL="0" indent="0">
              <a:buNone/>
              <a:defRPr sz="2400" b="0" i="0">
                <a:solidFill>
                  <a:schemeClr val="tx1">
                    <a:lumMod val="25000"/>
                    <a:lumOff val="75000"/>
                  </a:schemeClr>
                </a:solidFill>
                <a:latin typeface="Red Hat Display Medium" panose="02010303040201060303" pitchFamily="2" charset="0"/>
                <a:ea typeface="Red Hat Display Medium" panose="02010303040201060303" pitchFamily="2" charset="0"/>
                <a:cs typeface="Red Hat Display Medium" panose="02010303040201060303" pitchFamily="2" charset="0"/>
              </a:defRPr>
            </a:lvl1pPr>
            <a:lvl2pPr>
              <a:defRPr sz="2100"/>
            </a:lvl2pPr>
            <a:lvl3pPr>
              <a:defRPr sz="2100"/>
            </a:lvl3pPr>
            <a:lvl4pPr>
              <a:defRPr sz="2100"/>
            </a:lvl4pPr>
            <a:lvl5pPr>
              <a:defRPr sz="2100"/>
            </a:lvl5pPr>
          </a:lstStyle>
          <a:p>
            <a:pPr lvl="0"/>
            <a:r>
              <a:rPr lang="en-US" dirty="0"/>
              <a:t>Insert subtitle if needed. There is a option for no subtitle.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1E94CE-F71B-1944-B826-00353C872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485901" y="4007404"/>
            <a:ext cx="471523" cy="94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FF968CE-35E2-E543-8D71-1D8778441684}"/>
              </a:ext>
            </a:extLst>
          </p:cNvPr>
          <p:cNvSpPr/>
          <p:nvPr userDrawn="1"/>
        </p:nvSpPr>
        <p:spPr>
          <a:xfrm>
            <a:off x="8076336" y="1005840"/>
            <a:ext cx="3291840" cy="5861304"/>
          </a:xfrm>
          <a:custGeom>
            <a:avLst/>
            <a:gdLst>
              <a:gd name="connsiteX0" fmla="*/ 0 w 3290316"/>
              <a:gd name="connsiteY0" fmla="*/ 0 h 6193766"/>
              <a:gd name="connsiteX1" fmla="*/ 1490472 w 3290316"/>
              <a:gd name="connsiteY1" fmla="*/ 0 h 6193766"/>
              <a:gd name="connsiteX2" fmla="*/ 2980944 w 3290316"/>
              <a:gd name="connsiteY2" fmla="*/ 0 h 6193766"/>
              <a:gd name="connsiteX3" fmla="*/ 3290316 w 3290316"/>
              <a:gd name="connsiteY3" fmla="*/ 0 h 6193766"/>
              <a:gd name="connsiteX4" fmla="*/ 3290316 w 3290316"/>
              <a:gd name="connsiteY4" fmla="*/ 6185532 h 6193766"/>
              <a:gd name="connsiteX5" fmla="*/ 1492453 w 3290316"/>
              <a:gd name="connsiteY5" fmla="*/ 6185532 h 6193766"/>
              <a:gd name="connsiteX6" fmla="*/ 1490472 w 3290316"/>
              <a:gd name="connsiteY6" fmla="*/ 6193766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0316" h="6193766">
                <a:moveTo>
                  <a:pt x="0" y="0"/>
                </a:moveTo>
                <a:lnTo>
                  <a:pt x="1490472" y="0"/>
                </a:lnTo>
                <a:lnTo>
                  <a:pt x="2980944" y="0"/>
                </a:lnTo>
                <a:lnTo>
                  <a:pt x="3290316" y="0"/>
                </a:lnTo>
                <a:lnTo>
                  <a:pt x="3290316" y="6185532"/>
                </a:lnTo>
                <a:lnTo>
                  <a:pt x="1492453" y="6185532"/>
                </a:lnTo>
                <a:lnTo>
                  <a:pt x="1490472" y="6193766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847307-4E4A-A681-B6D1-2CAC656160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275A7F-8339-8AE3-43D3-7D232610A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692" y="0"/>
            <a:ext cx="822960" cy="1005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 descr="UW–Madison red crest logo&#10;">
            <a:extLst>
              <a:ext uri="{FF2B5EF4-FFF2-40B4-BE49-F238E27FC236}">
                <a16:creationId xmlns:a16="http://schemas.microsoft.com/office/drawing/2014/main" id="{A412245D-C3C4-9CFA-76E9-0CDA4974B2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77511" y="185649"/>
            <a:ext cx="407324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1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900" y="1828802"/>
            <a:ext cx="9677400" cy="4457701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DA381E-EA45-A279-4790-79F8F0D7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69040" y="0"/>
            <a:ext cx="822960" cy="1005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800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60BEB0CE-5BE4-3C1F-AB9C-0E73C757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E952065-CA87-BEBC-035D-0D36EE8DA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9040" y="6489788"/>
            <a:ext cx="822960" cy="365125"/>
          </a:xfrm>
          <a:prstGeom prst="rect">
            <a:avLst/>
          </a:prstGeom>
          <a:noFill/>
          <a:ln w="6350">
            <a:noFill/>
          </a:ln>
        </p:spPr>
        <p:txBody>
          <a:bodyPr vert="horz" wrap="none" lIns="0" tIns="45720" rIns="182880" bIns="45720" rtlCol="0" anchor="ctr" anchorCtr="0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fld id="{8199E6F7-83EA-9647-BA4B-122413045F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47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2" r:id="rId3"/>
    <p:sldLayoutId id="2147483679" r:id="rId4"/>
    <p:sldLayoutId id="2147483690" r:id="rId5"/>
    <p:sldLayoutId id="2147483691" r:id="rId6"/>
    <p:sldLayoutId id="2147483663" r:id="rId7"/>
    <p:sldLayoutId id="2147483680" r:id="rId8"/>
    <p:sldLayoutId id="2147483673" r:id="rId9"/>
    <p:sldLayoutId id="2147483681" r:id="rId10"/>
    <p:sldLayoutId id="2147483666" r:id="rId11"/>
    <p:sldLayoutId id="2147483667" r:id="rId12"/>
    <p:sldLayoutId id="2147483687" r:id="rId13"/>
    <p:sldLayoutId id="2147483688" r:id="rId14"/>
    <p:sldLayoutId id="2147483689" r:id="rId15"/>
    <p:sldLayoutId id="2147483686" r:id="rId16"/>
    <p:sldLayoutId id="2147483676" r:id="rId17"/>
    <p:sldLayoutId id="2147483677" r:id="rId18"/>
    <p:sldLayoutId id="2147483692" r:id="rId19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Red Hat Display" panose="02010303040201060303" pitchFamily="2" charset="0"/>
          <a:ea typeface="Red Hat Display" panose="02010303040201060303" pitchFamily="2" charset="0"/>
          <a:cs typeface="Red Hat Display" panose="02010303040201060303" pitchFamily="2" charset="0"/>
        </a:defRPr>
      </a:lvl1pPr>
    </p:titleStyle>
    <p:bodyStyle>
      <a:lvl1pPr marL="176205" indent="-176205" algn="l" defTabSz="914354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Arial" panose="020B0604020202020204" pitchFamily="34" charset="0"/>
        <a:buChar char="•"/>
        <a:tabLst/>
        <a:defRPr sz="26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1pPr>
      <a:lvl2pPr marL="634968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2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2pPr>
      <a:lvl3pPr marL="1092146" indent="-17779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3pPr>
      <a:lvl4pPr marL="1542973" indent="-171442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4pPr>
      <a:lvl5pPr marL="2001739" indent="-173030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Red Hat Text Medium" panose="02010303040201060303" pitchFamily="2" charset="0"/>
          <a:ea typeface="Red Hat Text Medium" panose="02010303040201060303" pitchFamily="2" charset="0"/>
          <a:cs typeface="Red Hat Text Medium" panose="02010303040201060303" pitchFamily="2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" userDrawn="1">
          <p15:clr>
            <a:srgbClr val="F26B43"/>
          </p15:clr>
        </p15:guide>
        <p15:guide id="2" pos="72" userDrawn="1">
          <p15:clr>
            <a:srgbClr val="F26B43"/>
          </p15:clr>
        </p15:guide>
        <p15:guide id="3" pos="7608" userDrawn="1">
          <p15:clr>
            <a:srgbClr val="F26B43"/>
          </p15:clr>
        </p15:guide>
        <p15:guide id="4" pos="312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orient="horz" pos="4248" userDrawn="1">
          <p15:clr>
            <a:srgbClr val="F26B43"/>
          </p15:clr>
        </p15:guide>
        <p15:guide id="7" orient="horz" pos="288" userDrawn="1">
          <p15:clr>
            <a:srgbClr val="F26B43"/>
          </p15:clr>
        </p15:guide>
        <p15:guide id="8" orient="horz" pos="960" userDrawn="1">
          <p15:clr>
            <a:srgbClr val="F26B43"/>
          </p15:clr>
        </p15:guide>
        <p15:guide id="9" pos="7032" userDrawn="1">
          <p15:clr>
            <a:srgbClr val="F26B43"/>
          </p15:clr>
        </p15:guide>
        <p15:guide id="10" pos="936" userDrawn="1">
          <p15:clr>
            <a:srgbClr val="F26B43"/>
          </p15:clr>
        </p15:guide>
        <p15:guide id="11" orient="horz" pos="1152" userDrawn="1">
          <p15:clr>
            <a:srgbClr val="F26B43"/>
          </p15:clr>
        </p15:guide>
        <p15:guide id="12" orient="horz" pos="3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b.wisconsin.edu/workday/internal/144615" TargetMode="External"/><Relationship Id="rId7" Type="http://schemas.openxmlformats.org/officeDocument/2006/relationships/hyperlink" Target="https://kb.wisconsin.edu/images/group598/152149/TipSheet-HRStoWDEarningsCodeCrosswalk.xls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kb.wisconsin.edu/workday/internal/152149" TargetMode="External"/><Relationship Id="rId5" Type="http://schemas.openxmlformats.org/officeDocument/2006/relationships/hyperlink" Target="https://kb.wisconsin.edu/workday/internal/152948" TargetMode="External"/><Relationship Id="rId4" Type="http://schemas.openxmlformats.org/officeDocument/2006/relationships/hyperlink" Target="https://kb.wisconsin.edu/workday/internal/14468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2536A-AC5A-E9F0-A521-B4B6DE8712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1740305"/>
            <a:ext cx="8591751" cy="1839799"/>
          </a:xfrm>
        </p:spPr>
        <p:txBody>
          <a:bodyPr/>
          <a:lstStyle/>
          <a:p>
            <a:r>
              <a:rPr lang="en-US" dirty="0"/>
              <a:t>Costing Allocations</a:t>
            </a:r>
          </a:p>
          <a:p>
            <a:r>
              <a:rPr lang="en-US" dirty="0"/>
              <a:t>Payroll Accounting Adjustments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9651F-8045-8AC4-B5A3-9D8592E3FB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B60A94-C248-9A62-AF3D-80EA5E80BAFC}"/>
              </a:ext>
            </a:extLst>
          </p:cNvPr>
          <p:cNvSpPr txBox="1"/>
          <p:nvPr/>
        </p:nvSpPr>
        <p:spPr>
          <a:xfrm>
            <a:off x="1485901" y="4425581"/>
            <a:ext cx="659481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8738" lvl="1"/>
            <a:r>
              <a:rPr lang="en-US" sz="2800" dirty="0">
                <a:solidFill>
                  <a:schemeClr val="bg1"/>
                </a:solidFill>
              </a:rPr>
              <a:t>Cost Center Accounting Specialist</a:t>
            </a:r>
          </a:p>
          <a:p>
            <a:pPr marL="58738" lvl="1"/>
            <a:r>
              <a:rPr lang="en-US" sz="2800" dirty="0">
                <a:solidFill>
                  <a:schemeClr val="bg1"/>
                </a:solidFill>
              </a:rPr>
              <a:t>HR Process Coordinator (Supervisory) UW</a:t>
            </a:r>
          </a:p>
          <a:p>
            <a:pPr marL="58738" lvl="1"/>
            <a:r>
              <a:rPr lang="en-US" sz="2800" dirty="0">
                <a:solidFill>
                  <a:schemeClr val="bg1"/>
                </a:solidFill>
              </a:rPr>
              <a:t>Position Budget Manager</a:t>
            </a:r>
          </a:p>
          <a:p>
            <a:pPr marL="58738" lvl="1"/>
            <a:r>
              <a:rPr lang="en-US" sz="2800" dirty="0">
                <a:solidFill>
                  <a:schemeClr val="bg1"/>
                </a:solidFill>
              </a:rPr>
              <a:t>Payroll Accounting Adjustment Initiator UW</a:t>
            </a:r>
          </a:p>
        </p:txBody>
      </p:sp>
    </p:spTree>
    <p:extLst>
      <p:ext uri="{BB962C8B-B14F-4D97-AF65-F5344CB8AC3E}">
        <p14:creationId xmlns:p14="http://schemas.microsoft.com/office/powerpoint/2010/main" val="205319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35DD5-B2D2-5D4C-CF12-55DB98744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46944-BDD5-D4D5-122E-8D80EA9AC2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79682" y="1464404"/>
            <a:ext cx="5160745" cy="492122"/>
          </a:xfrm>
        </p:spPr>
        <p:txBody>
          <a:bodyPr/>
          <a:lstStyle/>
          <a:p>
            <a:r>
              <a:rPr lang="en-US" dirty="0"/>
              <a:t>Assign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22E63-EEDE-9551-4EF2-202DE27709F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10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E3BA3F4-13E2-3942-20BB-FF15A3A65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22" y="4112262"/>
            <a:ext cx="5360633" cy="14415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F5D75A-B6B0-54EA-536E-D507C96CEE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1947" y="3819716"/>
            <a:ext cx="4629796" cy="191479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149F1F3-53DB-4565-F6A9-72DC6B8BA6CA}"/>
              </a:ext>
            </a:extLst>
          </p:cNvPr>
          <p:cNvSpPr txBox="1"/>
          <p:nvPr/>
        </p:nvSpPr>
        <p:spPr>
          <a:xfrm>
            <a:off x="7499093" y="3320714"/>
            <a:ext cx="1882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Worker</a:t>
            </a:r>
            <a:r>
              <a:rPr lang="en-US" b="1" dirty="0"/>
              <a:t> Position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45F82F-79F2-1D68-4197-A1E6F8FBB2E8}"/>
              </a:ext>
            </a:extLst>
          </p:cNvPr>
          <p:cNvSpPr txBox="1"/>
          <p:nvPr/>
        </p:nvSpPr>
        <p:spPr>
          <a:xfrm>
            <a:off x="2168379" y="3443165"/>
            <a:ext cx="2022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Position</a:t>
            </a:r>
            <a:r>
              <a:rPr lang="en-US" b="1" dirty="0"/>
              <a:t> </a:t>
            </a:r>
            <a:r>
              <a:rPr lang="en-US" b="1" u="sng" dirty="0"/>
              <a:t>Restriction</a:t>
            </a:r>
          </a:p>
        </p:txBody>
      </p:sp>
    </p:spTree>
    <p:extLst>
      <p:ext uri="{BB962C8B-B14F-4D97-AF65-F5344CB8AC3E}">
        <p14:creationId xmlns:p14="http://schemas.microsoft.com/office/powerpoint/2010/main" val="678659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D9204-0560-2A04-DDA8-4FFFC88F3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265A1-73EB-CDD1-787F-284CB98376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12159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3786C-D468-66B6-D260-285E62EE292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1D37D-4FCF-C222-9C2A-6CA01601A9DA}"/>
              </a:ext>
            </a:extLst>
          </p:cNvPr>
          <p:cNvSpPr txBox="1"/>
          <p:nvPr/>
        </p:nvSpPr>
        <p:spPr>
          <a:xfrm>
            <a:off x="6857167" y="4875761"/>
            <a:ext cx="399415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Change the end date of the current costing allocations.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30BA1F-2AE1-B69E-4720-2952C09F5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575" y="2296232"/>
            <a:ext cx="4945424" cy="377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005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1536E-07FF-5F4E-77A9-EBB6E8E50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AFC3C-BCE7-112D-6266-5B64FC0EEF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69910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BB95E-7B9A-6210-E6AB-2958EC7625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F7F14D-F974-1190-2279-14C1DD8EDE3D}"/>
              </a:ext>
            </a:extLst>
          </p:cNvPr>
          <p:cNvSpPr txBox="1"/>
          <p:nvPr/>
        </p:nvSpPr>
        <p:spPr>
          <a:xfrm>
            <a:off x="6857167" y="4875761"/>
            <a:ext cx="399415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Click the Copy Costing Allocation box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FAD539-2626-CAAE-65B6-8FBEE8A372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283" y="2022484"/>
            <a:ext cx="4562998" cy="405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33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8FA58-F17F-3611-009E-F8955E186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2B74B-A3FF-4812-FF53-1BB1AE9E14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69910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2D5E8-B62B-6E10-2792-8156332FE6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C528EF-177F-DA81-49D4-4CD6EC11EEB1}"/>
              </a:ext>
            </a:extLst>
          </p:cNvPr>
          <p:cNvSpPr txBox="1"/>
          <p:nvPr/>
        </p:nvSpPr>
        <p:spPr>
          <a:xfrm>
            <a:off x="681426" y="2815040"/>
            <a:ext cx="399415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You will now see two costing allocations listed.</a:t>
            </a:r>
          </a:p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Make sure the start date is the date after the last end date.</a:t>
            </a:r>
          </a:p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Add your end date.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6C0079-4CFD-0B65-2AA7-F8D175C8A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203" y="2165685"/>
            <a:ext cx="4570473" cy="392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01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E8DD4-CAEC-C586-0FE2-47C468E24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AFC35-6508-2ADB-7382-FE56781329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69910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A140DF-DC0B-D402-1FE1-3337B03737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E4449D-E345-7655-17BF-211B96BBCE04}"/>
              </a:ext>
            </a:extLst>
          </p:cNvPr>
          <p:cNvSpPr txBox="1"/>
          <p:nvPr/>
        </p:nvSpPr>
        <p:spPr>
          <a:xfrm>
            <a:off x="7516421" y="2974066"/>
            <a:ext cx="399415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Add your new worktag in the Costing Allocations Detail.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1C2E97-501A-CD45-6286-08B68259E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424" y="2735981"/>
            <a:ext cx="6096000" cy="265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22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6C09B-DC64-E8B0-9B24-C49C9296C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29435-858F-6A2D-D530-FB698EFBC5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69910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87470-7548-498E-DF0B-A0C2826D940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FCA0A0-09B8-B15D-AB04-65E2B4A5A27D}"/>
              </a:ext>
            </a:extLst>
          </p:cNvPr>
          <p:cNvSpPr txBox="1"/>
          <p:nvPr/>
        </p:nvSpPr>
        <p:spPr>
          <a:xfrm>
            <a:off x="3438971" y="2319408"/>
            <a:ext cx="5314055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If you need to split the costing allocation. Add the % on the right end of this line.</a:t>
            </a:r>
          </a:p>
          <a:p>
            <a:pPr marL="511175" indent="-342900" defTabSz="690563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AB0C51-2097-8E6E-1A33-16FB918F1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6714" y="3991774"/>
            <a:ext cx="7735056" cy="220839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014B106-FFFC-508F-F89B-B944113F9C77}"/>
              </a:ext>
            </a:extLst>
          </p:cNvPr>
          <p:cNvCxnSpPr/>
          <p:nvPr/>
        </p:nvCxnSpPr>
        <p:spPr>
          <a:xfrm>
            <a:off x="8450981" y="4071486"/>
            <a:ext cx="500514" cy="394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951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B4743-EE74-DE0C-AB32-363C91D75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12A32-8B38-86D9-32D3-A44C3D8C1D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78504" y="1269910"/>
            <a:ext cx="6834990" cy="492122"/>
          </a:xfrm>
        </p:spPr>
        <p:txBody>
          <a:bodyPr/>
          <a:lstStyle/>
          <a:p>
            <a:r>
              <a:rPr lang="en-US" dirty="0"/>
              <a:t>Worker Position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A3121-22F3-F40A-73A6-62EDB5E9590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7A3030-2AF4-33B6-B955-BB849B07493C}"/>
              </a:ext>
            </a:extLst>
          </p:cNvPr>
          <p:cNvSpPr txBox="1"/>
          <p:nvPr/>
        </p:nvSpPr>
        <p:spPr>
          <a:xfrm>
            <a:off x="558631" y="2316008"/>
            <a:ext cx="3001691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Then click the plus sign on the far left to add another line for another worktag.</a:t>
            </a:r>
          </a:p>
          <a:p>
            <a:pPr marL="511175" indent="-342900" defTabSz="690563">
              <a:buFont typeface="Arial" panose="020B0604020202020204" pitchFamily="34" charset="0"/>
              <a:buChar char="•"/>
            </a:pPr>
            <a:r>
              <a:rPr lang="en-US" sz="2400" dirty="0"/>
              <a:t>Add the other worktag and the % on this line.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5D0DC9-D5C4-7E05-33B8-927BBF19FE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669" y="2687599"/>
            <a:ext cx="6883754" cy="2254366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6B5E3F7-F1ED-C9A2-85FD-7FFB5541099B}"/>
              </a:ext>
            </a:extLst>
          </p:cNvPr>
          <p:cNvCxnSpPr/>
          <p:nvPr/>
        </p:nvCxnSpPr>
        <p:spPr>
          <a:xfrm>
            <a:off x="3628724" y="4302493"/>
            <a:ext cx="5871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2CC851A-99DF-8A35-2433-D8C02EF10294}"/>
              </a:ext>
            </a:extLst>
          </p:cNvPr>
          <p:cNvSpPr txBox="1"/>
          <p:nvPr/>
        </p:nvSpPr>
        <p:spPr>
          <a:xfrm>
            <a:off x="2318083" y="5811625"/>
            <a:ext cx="7555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 this until you have all your worktags entered and your distribution is 100%. Workday will automatically populate the percent as you go to equal 100%.</a:t>
            </a:r>
          </a:p>
        </p:txBody>
      </p:sp>
    </p:spTree>
    <p:extLst>
      <p:ext uri="{BB962C8B-B14F-4D97-AF65-F5344CB8AC3E}">
        <p14:creationId xmlns:p14="http://schemas.microsoft.com/office/powerpoint/2010/main" val="30228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5444D-3F77-6B0F-9DB8-CF04A3063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168800-A3FC-9269-2840-84F9BBFA12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6274" y="2423037"/>
            <a:ext cx="9005637" cy="1157561"/>
          </a:xfrm>
        </p:spPr>
        <p:txBody>
          <a:bodyPr/>
          <a:lstStyle/>
          <a:p>
            <a:r>
              <a:rPr lang="en-US" dirty="0"/>
              <a:t>Payroll Accounting Adjustment (PAA)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7D3CD-5DBD-2570-6DAC-5D9D3AAD5C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06FBB3-B567-AAE1-1C34-6F7BD5D2FF48}"/>
              </a:ext>
            </a:extLst>
          </p:cNvPr>
          <p:cNvSpPr txBox="1"/>
          <p:nvPr/>
        </p:nvSpPr>
        <p:spPr>
          <a:xfrm>
            <a:off x="1476274" y="4690529"/>
            <a:ext cx="6097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n-US" sz="2400" dirty="0">
                <a:solidFill>
                  <a:schemeClr val="bg1"/>
                </a:solidFill>
              </a:rPr>
              <a:t>Payroll Accounting Adjustment Initiator UW</a:t>
            </a:r>
          </a:p>
        </p:txBody>
      </p:sp>
    </p:spTree>
    <p:extLst>
      <p:ext uri="{BB962C8B-B14F-4D97-AF65-F5344CB8AC3E}">
        <p14:creationId xmlns:p14="http://schemas.microsoft.com/office/powerpoint/2010/main" val="3658124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C980D-7570-0AFF-D3A0-892BAD6F0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5934F-F0B4-DE75-C891-1337DFF017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74772" y="1048311"/>
            <a:ext cx="7834964" cy="568733"/>
          </a:xfrm>
        </p:spPr>
        <p:txBody>
          <a:bodyPr/>
          <a:lstStyle/>
          <a:p>
            <a:r>
              <a:rPr lang="en-US" dirty="0"/>
              <a:t>Create Payroll Accounting Adjustments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619C9-3DAF-0193-574B-4776E7A8DA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9DC5C2-A223-8562-D401-815723E5D199}"/>
              </a:ext>
            </a:extLst>
          </p:cNvPr>
          <p:cNvSpPr txBox="1"/>
          <p:nvPr/>
        </p:nvSpPr>
        <p:spPr>
          <a:xfrm>
            <a:off x="4081915" y="1899973"/>
            <a:ext cx="402817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Fill in header fields</a:t>
            </a:r>
          </a:p>
          <a:p>
            <a:r>
              <a:rPr lang="en-US" dirty="0"/>
              <a:t>Choose pay periods you want to change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CE526E6-CCF5-ED56-4DEA-22508B99A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883" y="2897204"/>
            <a:ext cx="3948742" cy="342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478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033FD-2547-FCB3-02FF-202393944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C4C3C-0808-E58E-D0B1-128F82C597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74772" y="1048311"/>
            <a:ext cx="7834964" cy="568733"/>
          </a:xfrm>
        </p:spPr>
        <p:txBody>
          <a:bodyPr/>
          <a:lstStyle/>
          <a:p>
            <a:r>
              <a:rPr lang="en-US" dirty="0"/>
              <a:t>Create Payroll Accounting Adjustments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26C25-AAAC-B9C6-6C57-B2DAEB6CDE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19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DC0E7D-6720-BEB8-7277-AEE9CB725F6E}"/>
              </a:ext>
            </a:extLst>
          </p:cNvPr>
          <p:cNvSpPr txBox="1"/>
          <p:nvPr/>
        </p:nvSpPr>
        <p:spPr>
          <a:xfrm>
            <a:off x="2482115" y="1933958"/>
            <a:ext cx="722777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Click the plus if you want to distribute the funds by percentage.</a:t>
            </a:r>
          </a:p>
          <a:p>
            <a:r>
              <a:rPr lang="en-US" dirty="0"/>
              <a:t>Click ok if you want to distribute by dollar amount.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B81807-2048-440D-FFE5-4EB249E0E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575" y="3329006"/>
            <a:ext cx="7052849" cy="313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68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B85D0-6BD8-DB2A-91EF-EC1F42A69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248B8-7BCC-842C-C45C-1797061D73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88139" y="677677"/>
            <a:ext cx="8615721" cy="769589"/>
          </a:xfrm>
        </p:spPr>
        <p:txBody>
          <a:bodyPr/>
          <a:lstStyle/>
          <a:p>
            <a:r>
              <a:rPr lang="en-US" dirty="0"/>
              <a:t>Costing Allocation = Salary Funding String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B95E-91AF-82F7-E436-283DB62D61F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BC761E6-88B7-06D7-7BA5-7DCEDE3B5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4219686"/>
              </p:ext>
            </p:extLst>
          </p:nvPr>
        </p:nvGraphicFramePr>
        <p:xfrm>
          <a:off x="1025584" y="1308700"/>
          <a:ext cx="10140832" cy="4871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76F284C-F4C9-4138-FC30-4D3BDCB749BD}"/>
              </a:ext>
            </a:extLst>
          </p:cNvPr>
          <p:cNvSpPr txBox="1"/>
          <p:nvPr/>
        </p:nvSpPr>
        <p:spPr>
          <a:xfrm>
            <a:off x="3274142" y="6116289"/>
            <a:ext cx="8010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* Cost Center Accounting Specialist is in the approval chain of this process.</a:t>
            </a:r>
          </a:p>
        </p:txBody>
      </p:sp>
    </p:spTree>
    <p:extLst>
      <p:ext uri="{BB962C8B-B14F-4D97-AF65-F5344CB8AC3E}">
        <p14:creationId xmlns:p14="http://schemas.microsoft.com/office/powerpoint/2010/main" val="205061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ABE14-C3F7-E68A-16A8-59CCD9F34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D980B7A-B09D-4D01-D5E7-2C91E2DDC5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825437"/>
            <a:ext cx="5877426" cy="603563"/>
          </a:xfrm>
        </p:spPr>
        <p:txBody>
          <a:bodyPr/>
          <a:lstStyle/>
          <a:p>
            <a:r>
              <a:rPr lang="en-US" dirty="0"/>
              <a:t>Questions &amp;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CEC4B-FE7F-9430-988F-DF93D32F92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31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57F68-5608-5A73-80FF-132FC9ACD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C91808-BD07-B3A4-7CA0-691540C56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0" y="2825437"/>
            <a:ext cx="4221881" cy="603563"/>
          </a:xfrm>
        </p:spPr>
        <p:txBody>
          <a:bodyPr/>
          <a:lstStyle/>
          <a:p>
            <a:r>
              <a:rPr lang="en-US" dirty="0"/>
              <a:t>Future Trainings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A598F-7BA7-15BC-02AA-9BFBC467DD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0DD56-9894-110C-5E08-A2ADA0736194}"/>
              </a:ext>
            </a:extLst>
          </p:cNvPr>
          <p:cNvSpPr txBox="1"/>
          <p:nvPr/>
        </p:nvSpPr>
        <p:spPr>
          <a:xfrm>
            <a:off x="1439978" y="4581626"/>
            <a:ext cx="5875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Pre-Workday Payroll Adjustments</a:t>
            </a:r>
          </a:p>
          <a:p>
            <a:r>
              <a:rPr lang="en-US" sz="2800" dirty="0">
                <a:solidFill>
                  <a:schemeClr val="bg1"/>
                </a:solidFill>
              </a:rPr>
              <a:t>Pre-Workday Non-Salary Adjustments</a:t>
            </a:r>
          </a:p>
        </p:txBody>
      </p:sp>
    </p:spTree>
    <p:extLst>
      <p:ext uri="{BB962C8B-B14F-4D97-AF65-F5344CB8AC3E}">
        <p14:creationId xmlns:p14="http://schemas.microsoft.com/office/powerpoint/2010/main" val="2725930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4BFC4-6900-839C-9EB4-E2439FE6C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552D15-4B4B-424C-8F67-70CC2E9A07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462692" y="991126"/>
            <a:ext cx="7614959" cy="1324778"/>
          </a:xfrm>
        </p:spPr>
        <p:txBody>
          <a:bodyPr/>
          <a:lstStyle/>
          <a:p>
            <a:pPr algn="ctr"/>
            <a:r>
              <a:rPr lang="en-US" dirty="0"/>
              <a:t>Position versus Employee</a:t>
            </a:r>
          </a:p>
          <a:p>
            <a:pPr algn="ctr"/>
            <a:r>
              <a:rPr lang="en-US" dirty="0"/>
              <a:t>Former (HRS) System versus Workday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7E044-69C4-4527-C0A9-C4E9484636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9AEA03-BA71-9033-3988-CDB0CD497A39}"/>
              </a:ext>
            </a:extLst>
          </p:cNvPr>
          <p:cNvSpPr txBox="1"/>
          <p:nvPr/>
        </p:nvSpPr>
        <p:spPr>
          <a:xfrm>
            <a:off x="1594586" y="3390621"/>
            <a:ext cx="3680058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Position attached to person. When person resigns position is gone.</a:t>
            </a:r>
          </a:p>
          <a:p>
            <a:endParaRPr lang="en-US" sz="2400" dirty="0"/>
          </a:p>
          <a:p>
            <a:r>
              <a:rPr lang="en-US" sz="2400" dirty="0"/>
              <a:t>New position created with every new hire.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CBEF52-7D3F-463F-572B-B4BC7B83CE9B}"/>
              </a:ext>
            </a:extLst>
          </p:cNvPr>
          <p:cNvSpPr txBox="1"/>
          <p:nvPr/>
        </p:nvSpPr>
        <p:spPr>
          <a:xfrm>
            <a:off x="6599723" y="3390621"/>
            <a:ext cx="3997691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Position is created once and exists as long as the FTE is fillable. When person resigns position remains for next hire.</a:t>
            </a:r>
          </a:p>
          <a:p>
            <a:endParaRPr lang="en-US" sz="2400" dirty="0"/>
          </a:p>
          <a:p>
            <a:r>
              <a:rPr lang="en-US" sz="2400" dirty="0"/>
              <a:t>New hire fills existing position.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544749-36F5-653C-0FAC-F351EC0F1B81}"/>
              </a:ext>
            </a:extLst>
          </p:cNvPr>
          <p:cNvSpPr txBox="1"/>
          <p:nvPr/>
        </p:nvSpPr>
        <p:spPr>
          <a:xfrm>
            <a:off x="3070457" y="2591652"/>
            <a:ext cx="808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HRS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E29167-571A-5FD0-D21A-0AE74783341E}"/>
              </a:ext>
            </a:extLst>
          </p:cNvPr>
          <p:cNvSpPr txBox="1"/>
          <p:nvPr/>
        </p:nvSpPr>
        <p:spPr>
          <a:xfrm>
            <a:off x="7797264" y="2570203"/>
            <a:ext cx="160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Workday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5EE128C7-52A2-3684-5F5B-8546EE4380ED}"/>
              </a:ext>
            </a:extLst>
          </p:cNvPr>
          <p:cNvSpPr/>
          <p:nvPr/>
        </p:nvSpPr>
        <p:spPr>
          <a:xfrm>
            <a:off x="5462336" y="4175451"/>
            <a:ext cx="949694" cy="3465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118F0B-D297-09D7-5406-C7AB85DA1273}"/>
              </a:ext>
            </a:extLst>
          </p:cNvPr>
          <p:cNvSpPr txBox="1"/>
          <p:nvPr/>
        </p:nvSpPr>
        <p:spPr>
          <a:xfrm>
            <a:off x="5860983" y="5945351"/>
            <a:ext cx="5475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Role-based security roles stay attached to the position and will be assigned automatically to the new hire.</a:t>
            </a:r>
          </a:p>
        </p:txBody>
      </p:sp>
    </p:spTree>
    <p:extLst>
      <p:ext uri="{BB962C8B-B14F-4D97-AF65-F5344CB8AC3E}">
        <p14:creationId xmlns:p14="http://schemas.microsoft.com/office/powerpoint/2010/main" val="1884477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83A37-5622-7866-96FC-8DA1A5F4B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0C463-D51A-3831-F3CA-0BAB7A4871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629" y="829432"/>
            <a:ext cx="7510742" cy="1220750"/>
          </a:xfrm>
        </p:spPr>
        <p:txBody>
          <a:bodyPr/>
          <a:lstStyle/>
          <a:p>
            <a:pPr algn="ctr"/>
            <a:r>
              <a:rPr lang="en-US" dirty="0"/>
              <a:t>Processes in</a:t>
            </a:r>
          </a:p>
          <a:p>
            <a:pPr algn="ctr"/>
            <a:r>
              <a:rPr lang="en-US" dirty="0"/>
              <a:t>Former (HRS) System versus Workday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18A21-2DEE-C426-7100-D6E16E0AF9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95DDDB-4993-5CB8-7821-161F103A1808}"/>
              </a:ext>
            </a:extLst>
          </p:cNvPr>
          <p:cNvSpPr txBox="1"/>
          <p:nvPr/>
        </p:nvSpPr>
        <p:spPr>
          <a:xfrm>
            <a:off x="1674796" y="3282215"/>
            <a:ext cx="3599847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Budget Funding Data Entry </a:t>
            </a:r>
          </a:p>
          <a:p>
            <a:r>
              <a:rPr lang="en-US" sz="2400" dirty="0"/>
              <a:t>	– HRS</a:t>
            </a:r>
          </a:p>
          <a:p>
            <a:endParaRPr lang="en-US" sz="2400" dirty="0"/>
          </a:p>
          <a:p>
            <a:r>
              <a:rPr lang="en-US" sz="2400" dirty="0"/>
              <a:t>Salary Cost Transfer </a:t>
            </a:r>
          </a:p>
          <a:p>
            <a:r>
              <a:rPr lang="en-US" sz="2400" dirty="0"/>
              <a:t>	– Cost Transfer Tool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8F0679-CD05-3B3F-1DEC-AA2710E1585B}"/>
              </a:ext>
            </a:extLst>
          </p:cNvPr>
          <p:cNvSpPr txBox="1"/>
          <p:nvPr/>
        </p:nvSpPr>
        <p:spPr>
          <a:xfrm>
            <a:off x="6599723" y="3282215"/>
            <a:ext cx="3997691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Assign Costing Allocation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Payroll Accounting Adjustment (PAA)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58C5875-E212-B9CE-9DDD-2956A4E8C187}"/>
              </a:ext>
            </a:extLst>
          </p:cNvPr>
          <p:cNvSpPr/>
          <p:nvPr/>
        </p:nvSpPr>
        <p:spPr>
          <a:xfrm>
            <a:off x="5462336" y="3390498"/>
            <a:ext cx="949694" cy="3465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79B0B05-87D5-71CE-A682-77641898A798}"/>
              </a:ext>
            </a:extLst>
          </p:cNvPr>
          <p:cNvSpPr/>
          <p:nvPr/>
        </p:nvSpPr>
        <p:spPr>
          <a:xfrm>
            <a:off x="5462336" y="4468529"/>
            <a:ext cx="949694" cy="3465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6B1609-5508-F4D5-716D-FE4D84B664DF}"/>
              </a:ext>
            </a:extLst>
          </p:cNvPr>
          <p:cNvSpPr txBox="1"/>
          <p:nvPr/>
        </p:nvSpPr>
        <p:spPr>
          <a:xfrm>
            <a:off x="2776887" y="2572659"/>
            <a:ext cx="139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 Former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4CC5F0-1E4B-511A-6618-0667B52EC7BE}"/>
              </a:ext>
            </a:extLst>
          </p:cNvPr>
          <p:cNvSpPr txBox="1"/>
          <p:nvPr/>
        </p:nvSpPr>
        <p:spPr>
          <a:xfrm>
            <a:off x="7797264" y="2570203"/>
            <a:ext cx="160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Workday</a:t>
            </a:r>
          </a:p>
        </p:txBody>
      </p:sp>
    </p:spTree>
    <p:extLst>
      <p:ext uri="{BB962C8B-B14F-4D97-AF65-F5344CB8AC3E}">
        <p14:creationId xmlns:p14="http://schemas.microsoft.com/office/powerpoint/2010/main" val="2784812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3E806-60B6-04D4-442D-BB1CE78D9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5C69-DF80-AFE4-3F5D-5C2E697120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87330" y="1156130"/>
            <a:ext cx="1817340" cy="492122"/>
          </a:xfrm>
        </p:spPr>
        <p:txBody>
          <a:bodyPr/>
          <a:lstStyle/>
          <a:p>
            <a:r>
              <a:rPr lang="en-US" dirty="0"/>
              <a:t>Job Aids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7B14B-BCE7-1A5B-BA84-3B9221C3417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5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C804FE-7BF4-E441-97F3-75DF319B10AA}"/>
              </a:ext>
            </a:extLst>
          </p:cNvPr>
          <p:cNvSpPr txBox="1"/>
          <p:nvPr/>
        </p:nvSpPr>
        <p:spPr>
          <a:xfrm>
            <a:off x="2218772" y="1941886"/>
            <a:ext cx="820949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Assign Costing Allocation</a:t>
            </a:r>
            <a:r>
              <a:rPr lang="en-US" sz="2400" dirty="0"/>
              <a:t> – </a:t>
            </a:r>
            <a:r>
              <a:rPr lang="en-US" sz="2400" i="1" dirty="0"/>
              <a:t>Before payroll is processed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/>
              <a:t>Cost Center Accounting Specialist, HR Process Coordinator (Supervisory) UW, Position Budget Manager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Payroll Accounting Adjustment</a:t>
            </a:r>
            <a:r>
              <a:rPr lang="en-US" sz="2400" dirty="0"/>
              <a:t> – </a:t>
            </a:r>
            <a:r>
              <a:rPr lang="en-US" sz="2400" i="1" dirty="0"/>
              <a:t>After payroll is processed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/>
              <a:t>Payroll Accounting Adjustment Initiator UW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346075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Assign Costing Allocation for Work Study</a:t>
            </a:r>
            <a:r>
              <a:rPr lang="en-US" sz="2400" dirty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000" dirty="0"/>
              <a:t>Cost Center Accounting Specialist, HR Process Coordinator (Supervisory) UW, Position Budget Manager</a:t>
            </a:r>
          </a:p>
          <a:p>
            <a:pPr lvl="1"/>
            <a:endParaRPr lang="en-US" sz="2000" dirty="0"/>
          </a:p>
          <a:p>
            <a:pPr marL="346075" lvl="1" indent="-285750">
              <a:buFont typeface="Arial" panose="020B0604020202020204" pitchFamily="34" charset="0"/>
              <a:buChar char="•"/>
            </a:pPr>
            <a:r>
              <a:rPr lang="en-US" sz="2400" u="sng" dirty="0">
                <a:hlinkClick r:id="rId6"/>
              </a:rPr>
              <a:t>Earnings Codes</a:t>
            </a:r>
            <a:r>
              <a:rPr lang="en-US" sz="2400" dirty="0"/>
              <a:t> </a:t>
            </a:r>
          </a:p>
          <a:p>
            <a:pPr marL="803275" lvl="2" indent="-285750">
              <a:buFont typeface="Wingdings" panose="05000000000000000000" pitchFamily="2" charset="2"/>
              <a:buChar char="v"/>
            </a:pPr>
            <a:r>
              <a:rPr lang="en-US" sz="2000" dirty="0"/>
              <a:t>Includes: </a:t>
            </a:r>
            <a:r>
              <a:rPr lang="en-US" sz="2000" u="sng" dirty="0">
                <a:hlinkClick r:id="rId7"/>
              </a:rPr>
              <a:t>Tip Sheet - HRS to WD Earnings Code Crosswalk</a:t>
            </a:r>
            <a:endParaRPr lang="en-US" sz="20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52994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BFFC5-3417-29F2-B2B5-2947F31D3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4289D-F3F5-7B95-A712-B982CDF16B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2232" y="733275"/>
            <a:ext cx="6167535" cy="492122"/>
          </a:xfrm>
        </p:spPr>
        <p:txBody>
          <a:bodyPr/>
          <a:lstStyle/>
          <a:p>
            <a:r>
              <a:rPr lang="en-US" dirty="0"/>
              <a:t>Reports for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085AF-105F-0556-8988-8327138FA9B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6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4D861A-6269-8022-D03B-CC6B20E0F41B}"/>
              </a:ext>
            </a:extLst>
          </p:cNvPr>
          <p:cNvSpPr txBox="1"/>
          <p:nvPr/>
        </p:nvSpPr>
        <p:spPr>
          <a:xfrm>
            <a:off x="836392" y="1496718"/>
            <a:ext cx="1051921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Current Workers and Jobs with Funding (UW) – </a:t>
            </a:r>
            <a:r>
              <a:rPr lang="en-US" sz="2000" dirty="0"/>
              <a:t>Position Restrictions, Worker Positions, and Worker Position Earnings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Workers Costing Allocations by CCHL, Company, Sup Org or Worker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Extract Worker Costing Allocations (UW) – </a:t>
            </a:r>
            <a:r>
              <a:rPr lang="en-US" sz="2000" dirty="0"/>
              <a:t>view worker's wholistic costing allocation information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Workers Costing Allocations by Company, Sup Org or Worker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Position Restrictions Costing Allocations by CCHL, Company, Supervisory Org and Position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Workers with Expired or Invalid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Extract Workers Missing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Workers with Expiring Grant Costing Allocations (UW)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Payroll Accounting 360 (UW)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436400-9360-CCE3-6DFF-AD54DA41D014}"/>
              </a:ext>
            </a:extLst>
          </p:cNvPr>
          <p:cNvSpPr txBox="1"/>
          <p:nvPr/>
        </p:nvSpPr>
        <p:spPr>
          <a:xfrm>
            <a:off x="2590020" y="6126345"/>
            <a:ext cx="7011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*Individual employee costing allocation – view profile </a:t>
            </a:r>
          </a:p>
        </p:txBody>
      </p:sp>
    </p:spTree>
    <p:extLst>
      <p:ext uri="{BB962C8B-B14F-4D97-AF65-F5344CB8AC3E}">
        <p14:creationId xmlns:p14="http://schemas.microsoft.com/office/powerpoint/2010/main" val="424292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9DC79-99B7-8B08-1F3A-215314C10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BBF2F2-D473-77DA-5549-C98F1AD5CB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85901" y="3278323"/>
            <a:ext cx="7098262" cy="603563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D81AC-0161-2ED1-8262-023FC67B8FA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64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DCCA9-B233-1882-E27C-173BA20E4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4610F6-34D0-2E7C-BFC7-5C1A6B7104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76276" y="3278323"/>
            <a:ext cx="6512692" cy="603563"/>
          </a:xfrm>
        </p:spPr>
        <p:txBody>
          <a:bodyPr/>
          <a:lstStyle/>
          <a:p>
            <a:r>
              <a:rPr lang="en-US" dirty="0"/>
              <a:t>Assign Costing Allocations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81379-95AD-597E-89EC-97FBB56439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414650-9F22-7A4F-9624-1B94803F8EFE}"/>
              </a:ext>
            </a:extLst>
          </p:cNvPr>
          <p:cNvSpPr txBox="1"/>
          <p:nvPr/>
        </p:nvSpPr>
        <p:spPr>
          <a:xfrm>
            <a:off x="1412510" y="4509783"/>
            <a:ext cx="776999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n-US" sz="2400" dirty="0">
                <a:solidFill>
                  <a:schemeClr val="bg1"/>
                </a:solidFill>
              </a:rPr>
              <a:t>Cost Center Accounting Specialist</a:t>
            </a:r>
          </a:p>
          <a:p>
            <a:pPr marL="0" lvl="1"/>
            <a:r>
              <a:rPr lang="en-US" sz="2400" dirty="0">
                <a:solidFill>
                  <a:schemeClr val="bg1"/>
                </a:solidFill>
              </a:rPr>
              <a:t>HR Process Coordinator (Supervisory) UW</a:t>
            </a:r>
          </a:p>
          <a:p>
            <a:pPr marL="0" lvl="1"/>
            <a:r>
              <a:rPr lang="en-US" sz="2400" dirty="0">
                <a:solidFill>
                  <a:schemeClr val="bg1"/>
                </a:solidFill>
              </a:rPr>
              <a:t>Position Budget Manager</a:t>
            </a:r>
          </a:p>
        </p:txBody>
      </p:sp>
    </p:spTree>
    <p:extLst>
      <p:ext uri="{BB962C8B-B14F-4D97-AF65-F5344CB8AC3E}">
        <p14:creationId xmlns:p14="http://schemas.microsoft.com/office/powerpoint/2010/main" val="187159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87876-4543-0BE5-AFAD-0DFD59276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55468-5907-D457-6502-62FDDF591B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41532" y="1269910"/>
            <a:ext cx="5227571" cy="492122"/>
          </a:xfrm>
        </p:spPr>
        <p:txBody>
          <a:bodyPr/>
          <a:lstStyle/>
          <a:p>
            <a:r>
              <a:rPr lang="en-US" dirty="0"/>
              <a:t>Assign Costing Allocation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726FFC-C6CE-976E-115B-FD5A7D53297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199E6F7-83EA-9647-BA4B-122413045F6F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9C61BB-201E-6D0A-7344-7BF8FF200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0247" y="2011169"/>
            <a:ext cx="3860154" cy="44024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211C6D-D01C-E897-6FA8-92D6F086000B}"/>
              </a:ext>
            </a:extLst>
          </p:cNvPr>
          <p:cNvSpPr txBox="1"/>
          <p:nvPr/>
        </p:nvSpPr>
        <p:spPr>
          <a:xfrm>
            <a:off x="668958" y="3395316"/>
            <a:ext cx="3928713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Worker Position</a:t>
            </a:r>
          </a:p>
          <a:p>
            <a:r>
              <a:rPr lang="en-US" dirty="0"/>
              <a:t>Worker = Worker Name</a:t>
            </a:r>
          </a:p>
          <a:p>
            <a:r>
              <a:rPr lang="en-US" dirty="0"/>
              <a:t>Position = If correct position is not listed click on X, click in box and choose correct position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FDD01CE-B0D4-E328-DA9D-98C078FC59D7}"/>
              </a:ext>
            </a:extLst>
          </p:cNvPr>
          <p:cNvSpPr/>
          <p:nvPr/>
        </p:nvSpPr>
        <p:spPr>
          <a:xfrm>
            <a:off x="4849661" y="3955376"/>
            <a:ext cx="186087" cy="112615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D1CA9B-C917-46E7-0E0C-DDB88A13BD86}"/>
              </a:ext>
            </a:extLst>
          </p:cNvPr>
          <p:cNvSpPr txBox="1"/>
          <p:nvPr/>
        </p:nvSpPr>
        <p:spPr>
          <a:xfrm>
            <a:off x="668958" y="5306093"/>
            <a:ext cx="3922293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Position Restriction</a:t>
            </a:r>
          </a:p>
          <a:p>
            <a:r>
              <a:rPr lang="en-US" dirty="0"/>
              <a:t>Position Restriction = Position number or worker name of person who currently holds position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AD89E575-01B1-E253-AFCA-502A4D6B3F1C}"/>
              </a:ext>
            </a:extLst>
          </p:cNvPr>
          <p:cNvSpPr/>
          <p:nvPr/>
        </p:nvSpPr>
        <p:spPr>
          <a:xfrm>
            <a:off x="4849661" y="5378242"/>
            <a:ext cx="186087" cy="834811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EB8BB2-11B6-4DC9-0167-1CF08F4F849D}"/>
              </a:ext>
            </a:extLst>
          </p:cNvPr>
          <p:cNvSpPr txBox="1"/>
          <p:nvPr/>
        </p:nvSpPr>
        <p:spPr>
          <a:xfrm>
            <a:off x="9526753" y="4133980"/>
            <a:ext cx="2417414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Earning is used when changing the extra pay options costing allocation</a:t>
            </a:r>
          </a:p>
        </p:txBody>
      </p:sp>
    </p:spTree>
    <p:extLst>
      <p:ext uri="{BB962C8B-B14F-4D97-AF65-F5344CB8AC3E}">
        <p14:creationId xmlns:p14="http://schemas.microsoft.com/office/powerpoint/2010/main" val="3814144445"/>
      </p:ext>
    </p:extLst>
  </p:cSld>
  <p:clrMapOvr>
    <a:masterClrMapping/>
  </p:clrMapOvr>
</p:sld>
</file>

<file path=ppt/theme/theme1.xml><?xml version="1.0" encoding="utf-8"?>
<a:theme xmlns:a="http://schemas.openxmlformats.org/drawingml/2006/main" name="Text-heavy">
  <a:themeElements>
    <a:clrScheme name="UW-Madison theme1">
      <a:dk1>
        <a:srgbClr val="202020"/>
      </a:dk1>
      <a:lt1>
        <a:srgbClr val="FFFFFF"/>
      </a:lt1>
      <a:dk2>
        <a:srgbClr val="101010"/>
      </a:dk2>
      <a:lt2>
        <a:srgbClr val="DADFE1"/>
      </a:lt2>
      <a:accent1>
        <a:srgbClr val="C5050C"/>
      </a:accent1>
      <a:accent2>
        <a:srgbClr val="C5050C"/>
      </a:accent2>
      <a:accent3>
        <a:srgbClr val="9B0000"/>
      </a:accent3>
      <a:accent4>
        <a:srgbClr val="FCCB51"/>
      </a:accent4>
      <a:accent5>
        <a:srgbClr val="80B3AE"/>
      </a:accent5>
      <a:accent6>
        <a:srgbClr val="ADADAD"/>
      </a:accent6>
      <a:hlink>
        <a:srgbClr val="0479A8"/>
      </a:hlink>
      <a:folHlink>
        <a:srgbClr val="0479A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2B63279-3F4F-D546-AEAF-1BC47058CC33}" vid="{0ABE7E86-EE31-354E-BC8C-B9A2509484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COE_PPT_template(2)</Template>
  <TotalTime>4303</TotalTime>
  <Words>780</Words>
  <Application>Microsoft Office PowerPoint</Application>
  <PresentationFormat>Widescreen</PresentationFormat>
  <Paragraphs>148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Red Hat Display</vt:lpstr>
      <vt:lpstr>Red Hat Display Medium</vt:lpstr>
      <vt:lpstr>Red Hat Text Medium</vt:lpstr>
      <vt:lpstr>Wingdings</vt:lpstr>
      <vt:lpstr>Text-heavy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M365 Install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Harrington</dc:creator>
  <cp:lastModifiedBy>Kim Harrington</cp:lastModifiedBy>
  <cp:revision>43</cp:revision>
  <dcterms:created xsi:type="dcterms:W3CDTF">2025-06-14T10:33:36Z</dcterms:created>
  <dcterms:modified xsi:type="dcterms:W3CDTF">2025-07-24T12:02:12Z</dcterms:modified>
</cp:coreProperties>
</file>