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1" r:id="rId4"/>
    <p:sldId id="279" r:id="rId5"/>
    <p:sldId id="269" r:id="rId6"/>
    <p:sldId id="272" r:id="rId7"/>
    <p:sldId id="273" r:id="rId8"/>
    <p:sldId id="264" r:id="rId9"/>
    <p:sldId id="274" r:id="rId10"/>
    <p:sldId id="275" r:id="rId11"/>
    <p:sldId id="276" r:id="rId12"/>
    <p:sldId id="27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hyperlink" Target="https://fdmmaintenance.wisconsin.edu/Worktag" TargetMode="External"/><Relationship Id="rId1" Type="http://schemas.openxmlformats.org/officeDocument/2006/relationships/hyperlink" Target="https://businessservices.wisc.edu/policies-and-procedures/" TargetMode="Externa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diagrams/_rels/data2.xml.rels><?xml version="1.0" encoding="UTF-8" standalone="yes"?>
<Relationships xmlns="http://schemas.openxmlformats.org/package/2006/relationships"><Relationship Id="rId1" Type="http://schemas.openxmlformats.org/officeDocument/2006/relationships/hyperlink" Target="mailto:Purchasing@bme.wisc.edu" TargetMode="External"/></Relationships>
</file>

<file path=ppt/diagrams/_rels/drawing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3" Type="http://schemas.openxmlformats.org/officeDocument/2006/relationships/hyperlink" Target="https://businessservices.wisc.edu/policies-and-procedures/" TargetMode="External"/><Relationship Id="rId7" Type="http://schemas.openxmlformats.org/officeDocument/2006/relationships/image" Target="../media/image6.svg"/><Relationship Id="rId12" Type="http://schemas.openxmlformats.org/officeDocument/2006/relationships/image" Target="../media/image11.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hyperlink" Target="https://fdmmaintenance.wisconsin.edu/Worktag"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mailto:Purchasing@bme.wisc.edu"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26201D-4D66-4B39-88D2-D1EBC1E56E15}" type="doc">
      <dgm:prSet loTypeId="urn:microsoft.com/office/officeart/2018/2/layout/IconLabelDescriptionList" loCatId="icon" qsTypeId="urn:microsoft.com/office/officeart/2005/8/quickstyle/simple1" qsCatId="simple" csTypeId="urn:microsoft.com/office/officeart/2005/8/colors/accent1_2" csCatId="accent1" phldr="1"/>
      <dgm:spPr/>
      <dgm:t>
        <a:bodyPr/>
        <a:lstStyle/>
        <a:p>
          <a:endParaRPr lang="en-US"/>
        </a:p>
      </dgm:t>
    </dgm:pt>
    <dgm:pt modelId="{8FC0FF01-AEFE-4030-B772-5F8BB44796ED}">
      <dgm:prSet/>
      <dgm:spPr/>
      <dgm:t>
        <a:bodyPr/>
        <a:lstStyle/>
        <a:p>
          <a:pPr>
            <a:lnSpc>
              <a:spcPct val="100000"/>
            </a:lnSpc>
            <a:defRPr b="1"/>
          </a:pPr>
          <a:r>
            <a:rPr lang="en-US"/>
            <a:t>All Policies and Procedure can be found </a:t>
          </a:r>
          <a:r>
            <a:rPr lang="en-US">
              <a:hlinkClick xmlns:r="http://schemas.openxmlformats.org/officeDocument/2006/relationships" r:id="rId1"/>
            </a:rPr>
            <a:t>Here</a:t>
          </a:r>
          <a:r>
            <a:rPr lang="en-US"/>
            <a:t>.</a:t>
          </a:r>
        </a:p>
      </dgm:t>
    </dgm:pt>
    <dgm:pt modelId="{42F12683-D0F6-469B-A016-3208163AD3DC}" type="parTrans" cxnId="{3968C6FF-31B0-4EDD-89CC-EDA34758A136}">
      <dgm:prSet/>
      <dgm:spPr/>
      <dgm:t>
        <a:bodyPr/>
        <a:lstStyle/>
        <a:p>
          <a:endParaRPr lang="en-US"/>
        </a:p>
      </dgm:t>
    </dgm:pt>
    <dgm:pt modelId="{952F12BC-995A-4FAD-BA90-B510EF06FA78}" type="sibTrans" cxnId="{3968C6FF-31B0-4EDD-89CC-EDA34758A136}">
      <dgm:prSet/>
      <dgm:spPr/>
      <dgm:t>
        <a:bodyPr/>
        <a:lstStyle/>
        <a:p>
          <a:endParaRPr lang="en-US"/>
        </a:p>
      </dgm:t>
    </dgm:pt>
    <dgm:pt modelId="{6C53E87B-E986-4A76-B448-D78FF98785BF}">
      <dgm:prSet/>
      <dgm:spPr/>
      <dgm:t>
        <a:bodyPr/>
        <a:lstStyle/>
        <a:p>
          <a:pPr>
            <a:lnSpc>
              <a:spcPct val="100000"/>
            </a:lnSpc>
            <a:defRPr b="1"/>
          </a:pPr>
          <a:r>
            <a:rPr lang="en-US" b="1"/>
            <a:t>Shop@UW+ </a:t>
          </a:r>
          <a:endParaRPr lang="en-US"/>
        </a:p>
      </dgm:t>
    </dgm:pt>
    <dgm:pt modelId="{10783B5F-DBF0-4057-BD08-57A0BA6B6A68}" type="parTrans" cxnId="{563B509A-EDAD-48F9-8061-9F70A17BEA2A}">
      <dgm:prSet/>
      <dgm:spPr/>
      <dgm:t>
        <a:bodyPr/>
        <a:lstStyle/>
        <a:p>
          <a:endParaRPr lang="en-US"/>
        </a:p>
      </dgm:t>
    </dgm:pt>
    <dgm:pt modelId="{ED01450B-2D16-4166-A0CE-2770087A686F}" type="sibTrans" cxnId="{563B509A-EDAD-48F9-8061-9F70A17BEA2A}">
      <dgm:prSet/>
      <dgm:spPr/>
      <dgm:t>
        <a:bodyPr/>
        <a:lstStyle/>
        <a:p>
          <a:endParaRPr lang="en-US"/>
        </a:p>
      </dgm:t>
    </dgm:pt>
    <dgm:pt modelId="{81A51A73-4863-47D5-ABBB-4865AA474B84}">
      <dgm:prSet/>
      <dgm:spPr/>
      <dgm:t>
        <a:bodyPr/>
        <a:lstStyle/>
        <a:p>
          <a:pPr>
            <a:lnSpc>
              <a:spcPct val="100000"/>
            </a:lnSpc>
            <a:buFont typeface="Arial" panose="020B0604020202020204" pitchFamily="34" charset="0"/>
            <a:buChar char="•"/>
          </a:pPr>
          <a:r>
            <a:rPr lang="en-US" dirty="0"/>
            <a:t>All Purchase items must be purchase through UW contracted vendor in Workday through </a:t>
          </a:r>
          <a:r>
            <a:rPr lang="en-US" dirty="0" err="1"/>
            <a:t>ShopUW</a:t>
          </a:r>
          <a:r>
            <a:rPr lang="en-US" dirty="0"/>
            <a:t> if able to.</a:t>
          </a:r>
        </a:p>
      </dgm:t>
    </dgm:pt>
    <dgm:pt modelId="{74DB2D08-57BA-46AF-96B8-EA98CF70D453}" type="parTrans" cxnId="{6474EE24-C9E6-43DD-AD06-A084F11417EE}">
      <dgm:prSet/>
      <dgm:spPr/>
      <dgm:t>
        <a:bodyPr/>
        <a:lstStyle/>
        <a:p>
          <a:endParaRPr lang="en-US"/>
        </a:p>
      </dgm:t>
    </dgm:pt>
    <dgm:pt modelId="{883A66F8-C035-468A-81BC-0BE863C2DA98}" type="sibTrans" cxnId="{6474EE24-C9E6-43DD-AD06-A084F11417EE}">
      <dgm:prSet/>
      <dgm:spPr/>
      <dgm:t>
        <a:bodyPr/>
        <a:lstStyle/>
        <a:p>
          <a:endParaRPr lang="en-US"/>
        </a:p>
      </dgm:t>
    </dgm:pt>
    <dgm:pt modelId="{63775023-CC17-4887-A3C0-44A2E60AA1D4}">
      <dgm:prSet/>
      <dgm:spPr/>
      <dgm:t>
        <a:bodyPr/>
        <a:lstStyle/>
        <a:p>
          <a:pPr>
            <a:lnSpc>
              <a:spcPct val="100000"/>
            </a:lnSpc>
            <a:buFont typeface="Arial" panose="020B0604020202020204" pitchFamily="34" charset="0"/>
            <a:buChar char="•"/>
          </a:pPr>
          <a:r>
            <a:rPr lang="en-US" dirty="0"/>
            <a:t>BME Purchasing Process.</a:t>
          </a:r>
        </a:p>
      </dgm:t>
    </dgm:pt>
    <dgm:pt modelId="{BB8309AF-F892-4439-96A6-D720332C3162}" type="parTrans" cxnId="{D0F8B68B-AE06-4E13-A5D3-5BE24EA82E1B}">
      <dgm:prSet/>
      <dgm:spPr/>
      <dgm:t>
        <a:bodyPr/>
        <a:lstStyle/>
        <a:p>
          <a:endParaRPr lang="en-US"/>
        </a:p>
      </dgm:t>
    </dgm:pt>
    <dgm:pt modelId="{1511EF2D-ECFB-4489-9D43-33FD63E7FBB7}" type="sibTrans" cxnId="{D0F8B68B-AE06-4E13-A5D3-5BE24EA82E1B}">
      <dgm:prSet/>
      <dgm:spPr/>
      <dgm:t>
        <a:bodyPr/>
        <a:lstStyle/>
        <a:p>
          <a:endParaRPr lang="en-US"/>
        </a:p>
      </dgm:t>
    </dgm:pt>
    <dgm:pt modelId="{7061398A-4308-4497-A720-0DB1E4EA0838}">
      <dgm:prSet/>
      <dgm:spPr/>
      <dgm:t>
        <a:bodyPr/>
        <a:lstStyle/>
        <a:p>
          <a:pPr>
            <a:lnSpc>
              <a:spcPct val="100000"/>
            </a:lnSpc>
            <a:buFont typeface="Arial" panose="020B0604020202020204" pitchFamily="34" charset="0"/>
            <a:buChar char="•"/>
          </a:pPr>
          <a:r>
            <a:rPr lang="en-US" dirty="0"/>
            <a:t>5,000+ purchase request require additional approval (Consult with BME Accountant).</a:t>
          </a:r>
        </a:p>
      </dgm:t>
    </dgm:pt>
    <dgm:pt modelId="{F4D07BDE-F159-40B5-B75D-B6121A6DC372}" type="parTrans" cxnId="{42BF8F60-8E15-4DA6-BC0A-B6CDF04DA85B}">
      <dgm:prSet/>
      <dgm:spPr/>
      <dgm:t>
        <a:bodyPr/>
        <a:lstStyle/>
        <a:p>
          <a:endParaRPr lang="en-US"/>
        </a:p>
      </dgm:t>
    </dgm:pt>
    <dgm:pt modelId="{13361114-710D-4A6E-A80A-CF5B595A4A81}" type="sibTrans" cxnId="{42BF8F60-8E15-4DA6-BC0A-B6CDF04DA85B}">
      <dgm:prSet/>
      <dgm:spPr/>
      <dgm:t>
        <a:bodyPr/>
        <a:lstStyle/>
        <a:p>
          <a:endParaRPr lang="en-US"/>
        </a:p>
      </dgm:t>
    </dgm:pt>
    <dgm:pt modelId="{47E0B237-61D9-474E-8918-87A2EF62A763}">
      <dgm:prSet/>
      <dgm:spPr/>
      <dgm:t>
        <a:bodyPr/>
        <a:lstStyle/>
        <a:p>
          <a:pPr>
            <a:lnSpc>
              <a:spcPct val="100000"/>
            </a:lnSpc>
            <a:defRPr b="1"/>
          </a:pPr>
          <a:r>
            <a:rPr lang="en-US" b="1"/>
            <a:t>Purchasing Card </a:t>
          </a:r>
          <a:endParaRPr lang="en-US"/>
        </a:p>
      </dgm:t>
    </dgm:pt>
    <dgm:pt modelId="{A2726AA9-67E6-4DA5-A50D-46E10635781F}" type="parTrans" cxnId="{252666DC-CA6B-4F59-819A-B397FED7FBFD}">
      <dgm:prSet/>
      <dgm:spPr/>
      <dgm:t>
        <a:bodyPr/>
        <a:lstStyle/>
        <a:p>
          <a:endParaRPr lang="en-US"/>
        </a:p>
      </dgm:t>
    </dgm:pt>
    <dgm:pt modelId="{02C397E3-499C-48B7-8FB9-B754704CA6C8}" type="sibTrans" cxnId="{252666DC-CA6B-4F59-819A-B397FED7FBFD}">
      <dgm:prSet/>
      <dgm:spPr/>
      <dgm:t>
        <a:bodyPr/>
        <a:lstStyle/>
        <a:p>
          <a:endParaRPr lang="en-US"/>
        </a:p>
      </dgm:t>
    </dgm:pt>
    <dgm:pt modelId="{0F65A972-73A7-4AF1-BB81-3DC6A09D762D}">
      <dgm:prSet/>
      <dgm:spPr/>
      <dgm:t>
        <a:bodyPr/>
        <a:lstStyle/>
        <a:p>
          <a:pPr>
            <a:lnSpc>
              <a:spcPct val="100000"/>
            </a:lnSpc>
          </a:pPr>
          <a:r>
            <a:rPr lang="en-US" dirty="0"/>
            <a:t>May only be used for business purposes and the procurement of any items not available in </a:t>
          </a:r>
          <a:r>
            <a:rPr lang="en-US" dirty="0" err="1"/>
            <a:t>ShopUW</a:t>
          </a:r>
          <a:r>
            <a:rPr lang="en-US" dirty="0"/>
            <a:t>.</a:t>
          </a:r>
        </a:p>
      </dgm:t>
    </dgm:pt>
    <dgm:pt modelId="{4D53C9D6-1161-42D6-9CE8-6057F6660EAD}" type="parTrans" cxnId="{1339290B-C52F-4C8D-944E-04A505E08197}">
      <dgm:prSet/>
      <dgm:spPr/>
      <dgm:t>
        <a:bodyPr/>
        <a:lstStyle/>
        <a:p>
          <a:endParaRPr lang="en-US"/>
        </a:p>
      </dgm:t>
    </dgm:pt>
    <dgm:pt modelId="{B6683FFE-9C7B-4575-99C9-00F9DFE8E3CC}" type="sibTrans" cxnId="{1339290B-C52F-4C8D-944E-04A505E08197}">
      <dgm:prSet/>
      <dgm:spPr/>
      <dgm:t>
        <a:bodyPr/>
        <a:lstStyle/>
        <a:p>
          <a:endParaRPr lang="en-US"/>
        </a:p>
      </dgm:t>
    </dgm:pt>
    <dgm:pt modelId="{B282F8E9-7980-4A9E-B391-E0F4488620DF}">
      <dgm:prSet/>
      <dgm:spPr/>
      <dgm:t>
        <a:bodyPr/>
        <a:lstStyle/>
        <a:p>
          <a:pPr>
            <a:lnSpc>
              <a:spcPct val="100000"/>
            </a:lnSpc>
          </a:pPr>
          <a:r>
            <a:rPr lang="en-US" dirty="0"/>
            <a:t>Reconcile all purchase within 60 days of transaction date.</a:t>
          </a:r>
        </a:p>
      </dgm:t>
    </dgm:pt>
    <dgm:pt modelId="{B5BFFE04-F86D-47EB-81D9-3FFE6FC7371E}" type="parTrans" cxnId="{1C7347D4-B559-4A75-B655-DF83D4DA1644}">
      <dgm:prSet/>
      <dgm:spPr/>
      <dgm:t>
        <a:bodyPr/>
        <a:lstStyle/>
        <a:p>
          <a:endParaRPr lang="en-US"/>
        </a:p>
      </dgm:t>
    </dgm:pt>
    <dgm:pt modelId="{02F755B8-3B9E-4ACA-939D-00DAEE0AC342}" type="sibTrans" cxnId="{1C7347D4-B559-4A75-B655-DF83D4DA1644}">
      <dgm:prSet/>
      <dgm:spPr/>
      <dgm:t>
        <a:bodyPr/>
        <a:lstStyle/>
        <a:p>
          <a:endParaRPr lang="en-US"/>
        </a:p>
      </dgm:t>
    </dgm:pt>
    <dgm:pt modelId="{E33CA97F-DAC9-454D-850D-ED5EB396E830}">
      <dgm:prSet/>
      <dgm:spPr/>
      <dgm:t>
        <a:bodyPr/>
        <a:lstStyle/>
        <a:p>
          <a:pPr>
            <a:lnSpc>
              <a:spcPct val="100000"/>
            </a:lnSpc>
          </a:pPr>
          <a:r>
            <a:rPr lang="en-US" dirty="0"/>
            <a:t>The maximum allowable single purchase limit is $5,000.</a:t>
          </a:r>
        </a:p>
      </dgm:t>
    </dgm:pt>
    <dgm:pt modelId="{7239BB04-482D-419C-AC83-54CDB0330C41}" type="parTrans" cxnId="{F5D43B4D-4CEA-4D17-9984-FE470498A194}">
      <dgm:prSet/>
      <dgm:spPr/>
      <dgm:t>
        <a:bodyPr/>
        <a:lstStyle/>
        <a:p>
          <a:endParaRPr lang="en-US"/>
        </a:p>
      </dgm:t>
    </dgm:pt>
    <dgm:pt modelId="{C2024128-F3D8-4AF3-B7B0-8CCF73BCA1CD}" type="sibTrans" cxnId="{F5D43B4D-4CEA-4D17-9984-FE470498A194}">
      <dgm:prSet/>
      <dgm:spPr/>
      <dgm:t>
        <a:bodyPr/>
        <a:lstStyle/>
        <a:p>
          <a:endParaRPr lang="en-US"/>
        </a:p>
      </dgm:t>
    </dgm:pt>
    <dgm:pt modelId="{D36CA8B4-27E5-4EC3-BC88-C1271DDD4A3F}">
      <dgm:prSet/>
      <dgm:spPr/>
      <dgm:t>
        <a:bodyPr/>
        <a:lstStyle/>
        <a:p>
          <a:pPr>
            <a:lnSpc>
              <a:spcPct val="100000"/>
            </a:lnSpc>
            <a:defRPr b="1"/>
          </a:pPr>
          <a:r>
            <a:rPr lang="en-US" b="1"/>
            <a:t>Traveling Policies and Procedure</a:t>
          </a:r>
          <a:endParaRPr lang="en-US"/>
        </a:p>
      </dgm:t>
    </dgm:pt>
    <dgm:pt modelId="{3428E9E9-1F4F-4CDF-B465-61A53E95FE1F}" type="parTrans" cxnId="{3D596EA0-51D0-42B3-A30B-0C0AD76A977C}">
      <dgm:prSet/>
      <dgm:spPr/>
      <dgm:t>
        <a:bodyPr/>
        <a:lstStyle/>
        <a:p>
          <a:endParaRPr lang="en-US"/>
        </a:p>
      </dgm:t>
    </dgm:pt>
    <dgm:pt modelId="{C87EB240-8B6B-48A2-BFE3-BD2FA9377D13}" type="sibTrans" cxnId="{3D596EA0-51D0-42B3-A30B-0C0AD76A977C}">
      <dgm:prSet/>
      <dgm:spPr/>
      <dgm:t>
        <a:bodyPr/>
        <a:lstStyle/>
        <a:p>
          <a:endParaRPr lang="en-US"/>
        </a:p>
      </dgm:t>
    </dgm:pt>
    <dgm:pt modelId="{0D701661-21E0-480B-B9F9-6193857A9EAC}">
      <dgm:prSet/>
      <dgm:spPr/>
      <dgm:t>
        <a:bodyPr/>
        <a:lstStyle/>
        <a:p>
          <a:pPr>
            <a:lnSpc>
              <a:spcPct val="100000"/>
            </a:lnSpc>
          </a:pPr>
          <a:r>
            <a:rPr lang="en-US" dirty="0"/>
            <a:t>All airfare, rental cars, and hotel reservations must be booked through Concur or Fox World Travel Inc.</a:t>
          </a:r>
        </a:p>
      </dgm:t>
    </dgm:pt>
    <dgm:pt modelId="{2950D2CE-7925-42C9-AFA4-360A49F986A3}" type="parTrans" cxnId="{465090AD-99A8-49B9-A7F3-311847A2C475}">
      <dgm:prSet/>
      <dgm:spPr/>
      <dgm:t>
        <a:bodyPr/>
        <a:lstStyle/>
        <a:p>
          <a:endParaRPr lang="en-US"/>
        </a:p>
      </dgm:t>
    </dgm:pt>
    <dgm:pt modelId="{295F28A8-F2DE-4DDC-ADAD-FDA7C040EC28}" type="sibTrans" cxnId="{465090AD-99A8-49B9-A7F3-311847A2C475}">
      <dgm:prSet/>
      <dgm:spPr/>
      <dgm:t>
        <a:bodyPr/>
        <a:lstStyle/>
        <a:p>
          <a:endParaRPr lang="en-US"/>
        </a:p>
      </dgm:t>
    </dgm:pt>
    <dgm:pt modelId="{3130B5BC-739E-458C-9568-1275841B5968}">
      <dgm:prSet/>
      <dgm:spPr/>
      <dgm:t>
        <a:bodyPr/>
        <a:lstStyle/>
        <a:p>
          <a:pPr>
            <a:lnSpc>
              <a:spcPct val="100000"/>
            </a:lnSpc>
          </a:pPr>
          <a:r>
            <a:rPr lang="en-US" dirty="0"/>
            <a:t>Be an Authorized drivers.</a:t>
          </a:r>
        </a:p>
      </dgm:t>
    </dgm:pt>
    <dgm:pt modelId="{95F7E95B-1586-4957-B567-6BF75F34B6C3}" type="parTrans" cxnId="{735E48B5-2114-442A-804E-704615F12345}">
      <dgm:prSet/>
      <dgm:spPr/>
      <dgm:t>
        <a:bodyPr/>
        <a:lstStyle/>
        <a:p>
          <a:endParaRPr lang="en-US"/>
        </a:p>
      </dgm:t>
    </dgm:pt>
    <dgm:pt modelId="{63CF75F3-E561-4C92-A1E4-4092CA136680}" type="sibTrans" cxnId="{735E48B5-2114-442A-804E-704615F12345}">
      <dgm:prSet/>
      <dgm:spPr/>
      <dgm:t>
        <a:bodyPr/>
        <a:lstStyle/>
        <a:p>
          <a:endParaRPr lang="en-US"/>
        </a:p>
      </dgm:t>
    </dgm:pt>
    <dgm:pt modelId="{CAE97CB2-5DA5-4834-ADAA-03F0D278E3C0}">
      <dgm:prSet/>
      <dgm:spPr/>
      <dgm:t>
        <a:bodyPr/>
        <a:lstStyle/>
        <a:p>
          <a:pPr>
            <a:lnSpc>
              <a:spcPct val="100000"/>
            </a:lnSpc>
          </a:pPr>
          <a:r>
            <a:rPr lang="en-US"/>
            <a:t>Must obtain cost comparison if person travel is involved  and/or opting to drive over 1,000 miles roundtrip.  </a:t>
          </a:r>
        </a:p>
      </dgm:t>
    </dgm:pt>
    <dgm:pt modelId="{472AD9DC-CC71-4CB6-B184-A5E75B6EB836}" type="parTrans" cxnId="{E9ED0857-DB66-4DAF-B562-F2E50B428659}">
      <dgm:prSet/>
      <dgm:spPr/>
      <dgm:t>
        <a:bodyPr/>
        <a:lstStyle/>
        <a:p>
          <a:endParaRPr lang="en-US"/>
        </a:p>
      </dgm:t>
    </dgm:pt>
    <dgm:pt modelId="{74BB552A-D6FC-45D6-926B-73A098F8F0B5}" type="sibTrans" cxnId="{E9ED0857-DB66-4DAF-B562-F2E50B428659}">
      <dgm:prSet/>
      <dgm:spPr/>
      <dgm:t>
        <a:bodyPr/>
        <a:lstStyle/>
        <a:p>
          <a:endParaRPr lang="en-US"/>
        </a:p>
      </dgm:t>
    </dgm:pt>
    <dgm:pt modelId="{B16860CE-D42F-44C8-8E4A-8264BB0613E1}">
      <dgm:prSet/>
      <dgm:spPr/>
      <dgm:t>
        <a:bodyPr/>
        <a:lstStyle/>
        <a:p>
          <a:pPr>
            <a:lnSpc>
              <a:spcPct val="100000"/>
            </a:lnSpc>
            <a:defRPr b="1"/>
          </a:pPr>
          <a:r>
            <a:rPr lang="en-US" b="1"/>
            <a:t>Reimbursement </a:t>
          </a:r>
          <a:endParaRPr lang="en-US"/>
        </a:p>
      </dgm:t>
    </dgm:pt>
    <dgm:pt modelId="{90E7A896-0EAA-4786-8B9B-505BF078DD6D}" type="parTrans" cxnId="{B76D91CE-56C7-4643-A924-8B13EB88C7B8}">
      <dgm:prSet/>
      <dgm:spPr/>
      <dgm:t>
        <a:bodyPr/>
        <a:lstStyle/>
        <a:p>
          <a:endParaRPr lang="en-US"/>
        </a:p>
      </dgm:t>
    </dgm:pt>
    <dgm:pt modelId="{8048AB84-4811-498A-A3A1-AAE4916EF670}" type="sibTrans" cxnId="{B76D91CE-56C7-4643-A924-8B13EB88C7B8}">
      <dgm:prSet/>
      <dgm:spPr/>
      <dgm:t>
        <a:bodyPr/>
        <a:lstStyle/>
        <a:p>
          <a:endParaRPr lang="en-US"/>
        </a:p>
      </dgm:t>
    </dgm:pt>
    <dgm:pt modelId="{DB3A2DD3-0FAF-4687-BD58-51B8677F981E}">
      <dgm:prSet/>
      <dgm:spPr/>
      <dgm:t>
        <a:bodyPr/>
        <a:lstStyle/>
        <a:p>
          <a:pPr>
            <a:lnSpc>
              <a:spcPct val="100000"/>
            </a:lnSpc>
          </a:pPr>
          <a:r>
            <a:rPr lang="en-US" dirty="0"/>
            <a:t>Submit an expense report in Workday within 90 days of the transaction date.</a:t>
          </a:r>
        </a:p>
      </dgm:t>
    </dgm:pt>
    <dgm:pt modelId="{81284247-DD4A-498A-9A37-E2D4B9D455D6}" type="parTrans" cxnId="{378534A2-2D4E-42A4-B5AC-0E8FDFC267E7}">
      <dgm:prSet/>
      <dgm:spPr/>
      <dgm:t>
        <a:bodyPr/>
        <a:lstStyle/>
        <a:p>
          <a:endParaRPr lang="en-US"/>
        </a:p>
      </dgm:t>
    </dgm:pt>
    <dgm:pt modelId="{0B642D68-F258-485A-9C48-55ED74510FEE}" type="sibTrans" cxnId="{378534A2-2D4E-42A4-B5AC-0E8FDFC267E7}">
      <dgm:prSet/>
      <dgm:spPr/>
      <dgm:t>
        <a:bodyPr/>
        <a:lstStyle/>
        <a:p>
          <a:endParaRPr lang="en-US"/>
        </a:p>
      </dgm:t>
    </dgm:pt>
    <dgm:pt modelId="{90D5D9EC-8FAC-4EF9-A14A-464C0F2A8299}">
      <dgm:prSet/>
      <dgm:spPr/>
      <dgm:t>
        <a:bodyPr/>
        <a:lstStyle/>
        <a:p>
          <a:pPr>
            <a:lnSpc>
              <a:spcPct val="100000"/>
            </a:lnSpc>
          </a:pPr>
          <a:r>
            <a:rPr lang="en-US"/>
            <a:t>Attach all supporting documents (Receipts, Agenda, Attendees List, etc.).</a:t>
          </a:r>
        </a:p>
      </dgm:t>
    </dgm:pt>
    <dgm:pt modelId="{F6C65057-25F5-47ED-9FCC-AED6A581C233}" type="parTrans" cxnId="{A0D8907B-BB32-4127-9044-6403254C82F3}">
      <dgm:prSet/>
      <dgm:spPr/>
      <dgm:t>
        <a:bodyPr/>
        <a:lstStyle/>
        <a:p>
          <a:endParaRPr lang="en-US"/>
        </a:p>
      </dgm:t>
    </dgm:pt>
    <dgm:pt modelId="{8BCC90CB-CD8C-4ECC-A271-8E2532A66E29}" type="sibTrans" cxnId="{A0D8907B-BB32-4127-9044-6403254C82F3}">
      <dgm:prSet/>
      <dgm:spPr/>
      <dgm:t>
        <a:bodyPr/>
        <a:lstStyle/>
        <a:p>
          <a:endParaRPr lang="en-US"/>
        </a:p>
      </dgm:t>
    </dgm:pt>
    <dgm:pt modelId="{05FD06A5-9CD2-423E-BFAC-292B5409B1A1}">
      <dgm:prSet/>
      <dgm:spPr/>
      <dgm:t>
        <a:bodyPr/>
        <a:lstStyle/>
        <a:p>
          <a:pPr>
            <a:lnSpc>
              <a:spcPct val="100000"/>
            </a:lnSpc>
            <a:defRPr b="1"/>
          </a:pPr>
          <a:r>
            <a:rPr lang="en-US" b="1"/>
            <a:t>Funding </a:t>
          </a:r>
          <a:endParaRPr lang="en-US"/>
        </a:p>
      </dgm:t>
    </dgm:pt>
    <dgm:pt modelId="{E7D11719-5D38-46DD-A504-0643FF35F54A}" type="parTrans" cxnId="{6272CC76-AD79-4111-9C70-CFD3BB0AA37A}">
      <dgm:prSet/>
      <dgm:spPr/>
      <dgm:t>
        <a:bodyPr/>
        <a:lstStyle/>
        <a:p>
          <a:endParaRPr lang="en-US"/>
        </a:p>
      </dgm:t>
    </dgm:pt>
    <dgm:pt modelId="{A87F2989-6C97-4DC0-AD24-6A9B2D2ACF46}" type="sibTrans" cxnId="{6272CC76-AD79-4111-9C70-CFD3BB0AA37A}">
      <dgm:prSet/>
      <dgm:spPr/>
      <dgm:t>
        <a:bodyPr/>
        <a:lstStyle/>
        <a:p>
          <a:endParaRPr lang="en-US"/>
        </a:p>
      </dgm:t>
    </dgm:pt>
    <dgm:pt modelId="{8139F19D-5F8C-492F-A62C-CD1DB2515609}">
      <dgm:prSet/>
      <dgm:spPr/>
      <dgm:t>
        <a:bodyPr/>
        <a:lstStyle/>
        <a:p>
          <a:pPr>
            <a:lnSpc>
              <a:spcPct val="100000"/>
            </a:lnSpc>
          </a:pPr>
          <a:r>
            <a:rPr lang="en-US">
              <a:hlinkClick xmlns:r="http://schemas.openxmlformats.org/officeDocument/2006/relationships" r:id="rId2"/>
            </a:rPr>
            <a:t>https://fdmmaintenance.wisconsin.edu/Worktag</a:t>
          </a:r>
          <a:r>
            <a:rPr lang="en-US"/>
            <a:t> </a:t>
          </a:r>
        </a:p>
      </dgm:t>
    </dgm:pt>
    <dgm:pt modelId="{0DB9848F-0FF0-4BE2-A6A6-466E8EF7E139}" type="parTrans" cxnId="{0059DBA8-DE69-46DA-8747-CCEB0FFA9BCC}">
      <dgm:prSet/>
      <dgm:spPr/>
      <dgm:t>
        <a:bodyPr/>
        <a:lstStyle/>
        <a:p>
          <a:endParaRPr lang="en-US"/>
        </a:p>
      </dgm:t>
    </dgm:pt>
    <dgm:pt modelId="{45C3A3B0-0337-4CC8-A670-93757D8AD182}" type="sibTrans" cxnId="{0059DBA8-DE69-46DA-8747-CCEB0FFA9BCC}">
      <dgm:prSet/>
      <dgm:spPr/>
      <dgm:t>
        <a:bodyPr/>
        <a:lstStyle/>
        <a:p>
          <a:endParaRPr lang="en-US"/>
        </a:p>
      </dgm:t>
    </dgm:pt>
    <dgm:pt modelId="{BD873FF7-254A-4D84-8487-9837DA625372}" type="pres">
      <dgm:prSet presAssocID="{EC26201D-4D66-4B39-88D2-D1EBC1E56E15}" presName="root" presStyleCnt="0">
        <dgm:presLayoutVars>
          <dgm:dir/>
          <dgm:resizeHandles val="exact"/>
        </dgm:presLayoutVars>
      </dgm:prSet>
      <dgm:spPr/>
    </dgm:pt>
    <dgm:pt modelId="{3F2A4C4B-F6D5-4AA2-B3C1-5BD93945FA3B}" type="pres">
      <dgm:prSet presAssocID="{8FC0FF01-AEFE-4030-B772-5F8BB44796ED}" presName="compNode" presStyleCnt="0"/>
      <dgm:spPr/>
    </dgm:pt>
    <dgm:pt modelId="{EA709C43-95C1-4141-AB5C-6C4B8C76AC9A}" type="pres">
      <dgm:prSet presAssocID="{8FC0FF01-AEFE-4030-B772-5F8BB44796ED}" presName="iconRect" presStyleLbl="node1" presStyleIdx="0" presStyleCnt="6" custLinFactNeighborX="47927" custLinFactNeighborY="342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lassroom with solid fill"/>
        </a:ext>
      </dgm:extLst>
    </dgm:pt>
    <dgm:pt modelId="{711151F1-9CB9-46C3-82D5-79496F30DA77}" type="pres">
      <dgm:prSet presAssocID="{8FC0FF01-AEFE-4030-B772-5F8BB44796ED}" presName="iconSpace" presStyleCnt="0"/>
      <dgm:spPr/>
    </dgm:pt>
    <dgm:pt modelId="{3E06E4E5-4ADF-498D-AC83-307E3A834C9D}" type="pres">
      <dgm:prSet presAssocID="{8FC0FF01-AEFE-4030-B772-5F8BB44796ED}" presName="parTx" presStyleLbl="revTx" presStyleIdx="0" presStyleCnt="12">
        <dgm:presLayoutVars>
          <dgm:chMax val="0"/>
          <dgm:chPref val="0"/>
        </dgm:presLayoutVars>
      </dgm:prSet>
      <dgm:spPr/>
    </dgm:pt>
    <dgm:pt modelId="{0A3EB5DC-F9DD-4BBF-82D6-26989CF52AA4}" type="pres">
      <dgm:prSet presAssocID="{8FC0FF01-AEFE-4030-B772-5F8BB44796ED}" presName="txSpace" presStyleCnt="0"/>
      <dgm:spPr/>
    </dgm:pt>
    <dgm:pt modelId="{5FCE3486-C07A-40C7-888D-2976F8A56498}" type="pres">
      <dgm:prSet presAssocID="{8FC0FF01-AEFE-4030-B772-5F8BB44796ED}" presName="desTx" presStyleLbl="revTx" presStyleIdx="1" presStyleCnt="12">
        <dgm:presLayoutVars/>
      </dgm:prSet>
      <dgm:spPr/>
    </dgm:pt>
    <dgm:pt modelId="{1AC0A266-3C82-4308-838B-E406DBCB5D6C}" type="pres">
      <dgm:prSet presAssocID="{952F12BC-995A-4FAD-BA90-B510EF06FA78}" presName="sibTrans" presStyleCnt="0"/>
      <dgm:spPr/>
    </dgm:pt>
    <dgm:pt modelId="{AE93ACC9-A4A1-4923-AC51-1BC37571F93A}" type="pres">
      <dgm:prSet presAssocID="{6C53E87B-E986-4A76-B448-D78FF98785BF}" presName="compNode" presStyleCnt="0"/>
      <dgm:spPr/>
    </dgm:pt>
    <dgm:pt modelId="{4CE683F5-DCA6-4A39-95E6-55C696D685FA}" type="pres">
      <dgm:prSet presAssocID="{6C53E87B-E986-4A76-B448-D78FF98785BF}" presName="iconRect" presStyleLbl="node1" presStyleIdx="1" presStyleCnt="6"/>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Shopping cart with solid fill"/>
        </a:ext>
      </dgm:extLst>
    </dgm:pt>
    <dgm:pt modelId="{E614323D-822A-4382-85F4-E023A8F5E986}" type="pres">
      <dgm:prSet presAssocID="{6C53E87B-E986-4A76-B448-D78FF98785BF}" presName="iconSpace" presStyleCnt="0"/>
      <dgm:spPr/>
    </dgm:pt>
    <dgm:pt modelId="{0126F387-D809-4B49-9343-F5184527FF8C}" type="pres">
      <dgm:prSet presAssocID="{6C53E87B-E986-4A76-B448-D78FF98785BF}" presName="parTx" presStyleLbl="revTx" presStyleIdx="2" presStyleCnt="12">
        <dgm:presLayoutVars>
          <dgm:chMax val="0"/>
          <dgm:chPref val="0"/>
        </dgm:presLayoutVars>
      </dgm:prSet>
      <dgm:spPr/>
    </dgm:pt>
    <dgm:pt modelId="{E56389A9-0C5C-497B-8CA7-04142014F64E}" type="pres">
      <dgm:prSet presAssocID="{6C53E87B-E986-4A76-B448-D78FF98785BF}" presName="txSpace" presStyleCnt="0"/>
      <dgm:spPr/>
    </dgm:pt>
    <dgm:pt modelId="{D6593275-BF53-47F5-B2F1-89D776D1F794}" type="pres">
      <dgm:prSet presAssocID="{6C53E87B-E986-4A76-B448-D78FF98785BF}" presName="desTx" presStyleLbl="revTx" presStyleIdx="3" presStyleCnt="12">
        <dgm:presLayoutVars/>
      </dgm:prSet>
      <dgm:spPr/>
    </dgm:pt>
    <dgm:pt modelId="{8814AF2E-A65B-4C0D-8BE7-43CCB1E0FC14}" type="pres">
      <dgm:prSet presAssocID="{ED01450B-2D16-4166-A0CE-2770087A686F}" presName="sibTrans" presStyleCnt="0"/>
      <dgm:spPr/>
    </dgm:pt>
    <dgm:pt modelId="{F583771A-C2F4-4066-BDDD-92EA183D2797}" type="pres">
      <dgm:prSet presAssocID="{47E0B237-61D9-474E-8918-87A2EF62A763}" presName="compNode" presStyleCnt="0"/>
      <dgm:spPr/>
    </dgm:pt>
    <dgm:pt modelId="{A6264D46-25F7-4CEA-A936-8B997899F812}" type="pres">
      <dgm:prSet presAssocID="{47E0B237-61D9-474E-8918-87A2EF62A763}" presName="iconRect" presStyleLbl="node1" presStyleIdx="2"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Credit card"/>
        </a:ext>
      </dgm:extLst>
    </dgm:pt>
    <dgm:pt modelId="{BF463FD0-3E37-49D7-B5B7-AC14AEA5AD01}" type="pres">
      <dgm:prSet presAssocID="{47E0B237-61D9-474E-8918-87A2EF62A763}" presName="iconSpace" presStyleCnt="0"/>
      <dgm:spPr/>
    </dgm:pt>
    <dgm:pt modelId="{90342D8B-5C99-4A70-949F-CE57109229F4}" type="pres">
      <dgm:prSet presAssocID="{47E0B237-61D9-474E-8918-87A2EF62A763}" presName="parTx" presStyleLbl="revTx" presStyleIdx="4" presStyleCnt="12">
        <dgm:presLayoutVars>
          <dgm:chMax val="0"/>
          <dgm:chPref val="0"/>
        </dgm:presLayoutVars>
      </dgm:prSet>
      <dgm:spPr/>
    </dgm:pt>
    <dgm:pt modelId="{3A44D236-27A0-43EB-B883-59E0A32B6125}" type="pres">
      <dgm:prSet presAssocID="{47E0B237-61D9-474E-8918-87A2EF62A763}" presName="txSpace" presStyleCnt="0"/>
      <dgm:spPr/>
    </dgm:pt>
    <dgm:pt modelId="{26AD8169-FB07-46F5-84B3-24813F2F1804}" type="pres">
      <dgm:prSet presAssocID="{47E0B237-61D9-474E-8918-87A2EF62A763}" presName="desTx" presStyleLbl="revTx" presStyleIdx="5" presStyleCnt="12">
        <dgm:presLayoutVars/>
      </dgm:prSet>
      <dgm:spPr/>
    </dgm:pt>
    <dgm:pt modelId="{D7349942-9D9D-451B-8A06-E28B9447B437}" type="pres">
      <dgm:prSet presAssocID="{02C397E3-499C-48B7-8FB9-B754704CA6C8}" presName="sibTrans" presStyleCnt="0"/>
      <dgm:spPr/>
    </dgm:pt>
    <dgm:pt modelId="{FE675CF6-1DB2-41FF-8F20-7967E962CF8B}" type="pres">
      <dgm:prSet presAssocID="{D36CA8B4-27E5-4EC3-BC88-C1271DDD4A3F}" presName="compNode" presStyleCnt="0"/>
      <dgm:spPr/>
    </dgm:pt>
    <dgm:pt modelId="{FDCF2B9E-897A-4833-89EA-7FAFAF58D97C}" type="pres">
      <dgm:prSet presAssocID="{D36CA8B4-27E5-4EC3-BC88-C1271DDD4A3F}" presName="iconRect" presStyleLbl="node1" presStyleIdx="3"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Airplane"/>
        </a:ext>
      </dgm:extLst>
    </dgm:pt>
    <dgm:pt modelId="{E42EBDE1-1959-40E2-99F1-6885B7F71568}" type="pres">
      <dgm:prSet presAssocID="{D36CA8B4-27E5-4EC3-BC88-C1271DDD4A3F}" presName="iconSpace" presStyleCnt="0"/>
      <dgm:spPr/>
    </dgm:pt>
    <dgm:pt modelId="{CCC74008-C6D0-42FB-A65E-A9B3D89C3CF3}" type="pres">
      <dgm:prSet presAssocID="{D36CA8B4-27E5-4EC3-BC88-C1271DDD4A3F}" presName="parTx" presStyleLbl="revTx" presStyleIdx="6" presStyleCnt="12">
        <dgm:presLayoutVars>
          <dgm:chMax val="0"/>
          <dgm:chPref val="0"/>
        </dgm:presLayoutVars>
      </dgm:prSet>
      <dgm:spPr/>
    </dgm:pt>
    <dgm:pt modelId="{2C2F9159-9C87-4DF4-B00F-966707E1BE26}" type="pres">
      <dgm:prSet presAssocID="{D36CA8B4-27E5-4EC3-BC88-C1271DDD4A3F}" presName="txSpace" presStyleCnt="0"/>
      <dgm:spPr/>
    </dgm:pt>
    <dgm:pt modelId="{98385BD4-D241-4A1C-B61E-AB863E245C80}" type="pres">
      <dgm:prSet presAssocID="{D36CA8B4-27E5-4EC3-BC88-C1271DDD4A3F}" presName="desTx" presStyleLbl="revTx" presStyleIdx="7" presStyleCnt="12">
        <dgm:presLayoutVars/>
      </dgm:prSet>
      <dgm:spPr/>
    </dgm:pt>
    <dgm:pt modelId="{52EA2849-9A37-4AE7-8506-46E0DDDA4EAD}" type="pres">
      <dgm:prSet presAssocID="{C87EB240-8B6B-48A2-BFE3-BD2FA9377D13}" presName="sibTrans" presStyleCnt="0"/>
      <dgm:spPr/>
    </dgm:pt>
    <dgm:pt modelId="{59F5B527-8DFE-4B11-8D7D-0F5C4D93AE70}" type="pres">
      <dgm:prSet presAssocID="{B16860CE-D42F-44C8-8E4A-8264BB0613E1}" presName="compNode" presStyleCnt="0"/>
      <dgm:spPr/>
    </dgm:pt>
    <dgm:pt modelId="{C695FB73-9564-40E4-9392-C45C429430C5}" type="pres">
      <dgm:prSet presAssocID="{B16860CE-D42F-44C8-8E4A-8264BB0613E1}" presName="iconRect" presStyleLbl="node1" presStyleIdx="4"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Bank Check"/>
        </a:ext>
      </dgm:extLst>
    </dgm:pt>
    <dgm:pt modelId="{39BDBFFF-EE85-41D2-8EE6-03C50BD982D7}" type="pres">
      <dgm:prSet presAssocID="{B16860CE-D42F-44C8-8E4A-8264BB0613E1}" presName="iconSpace" presStyleCnt="0"/>
      <dgm:spPr/>
    </dgm:pt>
    <dgm:pt modelId="{4FB285DE-91C1-4D5C-9486-1C76EAB6580B}" type="pres">
      <dgm:prSet presAssocID="{B16860CE-D42F-44C8-8E4A-8264BB0613E1}" presName="parTx" presStyleLbl="revTx" presStyleIdx="8" presStyleCnt="12">
        <dgm:presLayoutVars>
          <dgm:chMax val="0"/>
          <dgm:chPref val="0"/>
        </dgm:presLayoutVars>
      </dgm:prSet>
      <dgm:spPr/>
    </dgm:pt>
    <dgm:pt modelId="{F0861863-8F52-427B-B854-3CA31656E251}" type="pres">
      <dgm:prSet presAssocID="{B16860CE-D42F-44C8-8E4A-8264BB0613E1}" presName="txSpace" presStyleCnt="0"/>
      <dgm:spPr/>
    </dgm:pt>
    <dgm:pt modelId="{813C3614-7871-4DA1-AB3B-A4FEDA8BA3B3}" type="pres">
      <dgm:prSet presAssocID="{B16860CE-D42F-44C8-8E4A-8264BB0613E1}" presName="desTx" presStyleLbl="revTx" presStyleIdx="9" presStyleCnt="12">
        <dgm:presLayoutVars/>
      </dgm:prSet>
      <dgm:spPr/>
    </dgm:pt>
    <dgm:pt modelId="{9887AD20-54CF-4227-9DDB-26FEDD9B110E}" type="pres">
      <dgm:prSet presAssocID="{8048AB84-4811-498A-A3A1-AAE4916EF670}" presName="sibTrans" presStyleCnt="0"/>
      <dgm:spPr/>
    </dgm:pt>
    <dgm:pt modelId="{DC8A4E8B-5399-40D6-BEA3-4C833C708873}" type="pres">
      <dgm:prSet presAssocID="{05FD06A5-9CD2-423E-BFAC-292B5409B1A1}" presName="compNode" presStyleCnt="0"/>
      <dgm:spPr/>
    </dgm:pt>
    <dgm:pt modelId="{0073F4BB-0154-463A-A20B-88021C9A301D}" type="pres">
      <dgm:prSet presAssocID="{05FD06A5-9CD2-423E-BFAC-292B5409B1A1}" presName="iconRect" presStyleLbl="node1" presStyleIdx="5" presStyleCnt="6"/>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Money"/>
        </a:ext>
      </dgm:extLst>
    </dgm:pt>
    <dgm:pt modelId="{201DAB06-E106-4296-BA8C-C3EBA805F2D9}" type="pres">
      <dgm:prSet presAssocID="{05FD06A5-9CD2-423E-BFAC-292B5409B1A1}" presName="iconSpace" presStyleCnt="0"/>
      <dgm:spPr/>
    </dgm:pt>
    <dgm:pt modelId="{6E14CB63-4271-4EF8-BD01-852AA595452B}" type="pres">
      <dgm:prSet presAssocID="{05FD06A5-9CD2-423E-BFAC-292B5409B1A1}" presName="parTx" presStyleLbl="revTx" presStyleIdx="10" presStyleCnt="12">
        <dgm:presLayoutVars>
          <dgm:chMax val="0"/>
          <dgm:chPref val="0"/>
        </dgm:presLayoutVars>
      </dgm:prSet>
      <dgm:spPr/>
    </dgm:pt>
    <dgm:pt modelId="{12C678F9-409D-460A-99CA-298DEF5496E0}" type="pres">
      <dgm:prSet presAssocID="{05FD06A5-9CD2-423E-BFAC-292B5409B1A1}" presName="txSpace" presStyleCnt="0"/>
      <dgm:spPr/>
    </dgm:pt>
    <dgm:pt modelId="{A077EEC2-AB3A-4F7A-BC69-FDF3A882A0FA}" type="pres">
      <dgm:prSet presAssocID="{05FD06A5-9CD2-423E-BFAC-292B5409B1A1}" presName="desTx" presStyleLbl="revTx" presStyleIdx="11" presStyleCnt="12">
        <dgm:presLayoutVars/>
      </dgm:prSet>
      <dgm:spPr/>
    </dgm:pt>
  </dgm:ptLst>
  <dgm:cxnLst>
    <dgm:cxn modelId="{6DCA0A06-68FF-46B2-B61B-3F892EE6BE33}" type="presOf" srcId="{DB3A2DD3-0FAF-4687-BD58-51B8677F981E}" destId="{813C3614-7871-4DA1-AB3B-A4FEDA8BA3B3}" srcOrd="0" destOrd="0" presId="urn:microsoft.com/office/officeart/2018/2/layout/IconLabelDescriptionList"/>
    <dgm:cxn modelId="{1339290B-C52F-4C8D-944E-04A505E08197}" srcId="{47E0B237-61D9-474E-8918-87A2EF62A763}" destId="{0F65A972-73A7-4AF1-BB81-3DC6A09D762D}" srcOrd="0" destOrd="0" parTransId="{4D53C9D6-1161-42D6-9CE8-6057F6660EAD}" sibTransId="{B6683FFE-9C7B-4575-99C9-00F9DFE8E3CC}"/>
    <dgm:cxn modelId="{B7B2E911-1DB0-44F3-B95F-E68201588638}" type="presOf" srcId="{90D5D9EC-8FAC-4EF9-A14A-464C0F2A8299}" destId="{813C3614-7871-4DA1-AB3B-A4FEDA8BA3B3}" srcOrd="0" destOrd="1" presId="urn:microsoft.com/office/officeart/2018/2/layout/IconLabelDescriptionList"/>
    <dgm:cxn modelId="{F7071917-DFE2-4EAB-B953-C556980C52EA}" type="presOf" srcId="{0D701661-21E0-480B-B9F9-6193857A9EAC}" destId="{98385BD4-D241-4A1C-B61E-AB863E245C80}" srcOrd="0" destOrd="0" presId="urn:microsoft.com/office/officeart/2018/2/layout/IconLabelDescriptionList"/>
    <dgm:cxn modelId="{6474EE24-C9E6-43DD-AD06-A084F11417EE}" srcId="{6C53E87B-E986-4A76-B448-D78FF98785BF}" destId="{81A51A73-4863-47D5-ABBB-4865AA474B84}" srcOrd="0" destOrd="0" parTransId="{74DB2D08-57BA-46AF-96B8-EA98CF70D453}" sibTransId="{883A66F8-C035-468A-81BC-0BE863C2DA98}"/>
    <dgm:cxn modelId="{13482B30-2A34-4CED-92A0-065DBB39C1EB}" type="presOf" srcId="{81A51A73-4863-47D5-ABBB-4865AA474B84}" destId="{D6593275-BF53-47F5-B2F1-89D776D1F794}" srcOrd="0" destOrd="0" presId="urn:microsoft.com/office/officeart/2018/2/layout/IconLabelDescriptionList"/>
    <dgm:cxn modelId="{CFC0D234-0764-4A24-B5BD-B757B240953F}" type="presOf" srcId="{63775023-CC17-4887-A3C0-44A2E60AA1D4}" destId="{D6593275-BF53-47F5-B2F1-89D776D1F794}" srcOrd="0" destOrd="1" presId="urn:microsoft.com/office/officeart/2018/2/layout/IconLabelDescriptionList"/>
    <dgm:cxn modelId="{6519B73F-C393-48C1-822B-0832BA7C6CB7}" type="presOf" srcId="{05FD06A5-9CD2-423E-BFAC-292B5409B1A1}" destId="{6E14CB63-4271-4EF8-BD01-852AA595452B}" srcOrd="0" destOrd="0" presId="urn:microsoft.com/office/officeart/2018/2/layout/IconLabelDescriptionList"/>
    <dgm:cxn modelId="{42BF8F60-8E15-4DA6-BC0A-B6CDF04DA85B}" srcId="{6C53E87B-E986-4A76-B448-D78FF98785BF}" destId="{7061398A-4308-4497-A720-0DB1E4EA0838}" srcOrd="2" destOrd="0" parTransId="{F4D07BDE-F159-40B5-B75D-B6121A6DC372}" sibTransId="{13361114-710D-4A6E-A80A-CF5B595A4A81}"/>
    <dgm:cxn modelId="{C082F54B-D7F4-455A-A2EA-995C8A2BACEC}" type="presOf" srcId="{D36CA8B4-27E5-4EC3-BC88-C1271DDD4A3F}" destId="{CCC74008-C6D0-42FB-A65E-A9B3D89C3CF3}" srcOrd="0" destOrd="0" presId="urn:microsoft.com/office/officeart/2018/2/layout/IconLabelDescriptionList"/>
    <dgm:cxn modelId="{F5D43B4D-4CEA-4D17-9984-FE470498A194}" srcId="{47E0B237-61D9-474E-8918-87A2EF62A763}" destId="{E33CA97F-DAC9-454D-850D-ED5EB396E830}" srcOrd="2" destOrd="0" parTransId="{7239BB04-482D-419C-AC83-54CDB0330C41}" sibTransId="{C2024128-F3D8-4AF3-B7B0-8CCF73BCA1CD}"/>
    <dgm:cxn modelId="{AD17D54E-E3CA-4DA2-8C49-7B03608EAF00}" type="presOf" srcId="{47E0B237-61D9-474E-8918-87A2EF62A763}" destId="{90342D8B-5C99-4A70-949F-CE57109229F4}" srcOrd="0" destOrd="0" presId="urn:microsoft.com/office/officeart/2018/2/layout/IconLabelDescriptionList"/>
    <dgm:cxn modelId="{6272CC76-AD79-4111-9C70-CFD3BB0AA37A}" srcId="{EC26201D-4D66-4B39-88D2-D1EBC1E56E15}" destId="{05FD06A5-9CD2-423E-BFAC-292B5409B1A1}" srcOrd="5" destOrd="0" parTransId="{E7D11719-5D38-46DD-A504-0643FF35F54A}" sibTransId="{A87F2989-6C97-4DC0-AD24-6A9B2D2ACF46}"/>
    <dgm:cxn modelId="{E9ED0857-DB66-4DAF-B562-F2E50B428659}" srcId="{D36CA8B4-27E5-4EC3-BC88-C1271DDD4A3F}" destId="{CAE97CB2-5DA5-4834-ADAA-03F0D278E3C0}" srcOrd="2" destOrd="0" parTransId="{472AD9DC-CC71-4CB6-B184-A5E75B6EB836}" sibTransId="{74BB552A-D6FC-45D6-926B-73A098F8F0B5}"/>
    <dgm:cxn modelId="{A0D8907B-BB32-4127-9044-6403254C82F3}" srcId="{B16860CE-D42F-44C8-8E4A-8264BB0613E1}" destId="{90D5D9EC-8FAC-4EF9-A14A-464C0F2A8299}" srcOrd="1" destOrd="0" parTransId="{F6C65057-25F5-47ED-9FCC-AED6A581C233}" sibTransId="{8BCC90CB-CD8C-4ECC-A271-8E2532A66E29}"/>
    <dgm:cxn modelId="{E7B30D7D-3C12-459A-86BF-8F496356842B}" type="presOf" srcId="{3130B5BC-739E-458C-9568-1275841B5968}" destId="{98385BD4-D241-4A1C-B61E-AB863E245C80}" srcOrd="0" destOrd="1" presId="urn:microsoft.com/office/officeart/2018/2/layout/IconLabelDescriptionList"/>
    <dgm:cxn modelId="{D0F8B68B-AE06-4E13-A5D3-5BE24EA82E1B}" srcId="{6C53E87B-E986-4A76-B448-D78FF98785BF}" destId="{63775023-CC17-4887-A3C0-44A2E60AA1D4}" srcOrd="1" destOrd="0" parTransId="{BB8309AF-F892-4439-96A6-D720332C3162}" sibTransId="{1511EF2D-ECFB-4489-9D43-33FD63E7FBB7}"/>
    <dgm:cxn modelId="{B0BCBA8F-1C64-4164-9828-552E5DB911B9}" type="presOf" srcId="{0F65A972-73A7-4AF1-BB81-3DC6A09D762D}" destId="{26AD8169-FB07-46F5-84B3-24813F2F1804}" srcOrd="0" destOrd="0" presId="urn:microsoft.com/office/officeart/2018/2/layout/IconLabelDescriptionList"/>
    <dgm:cxn modelId="{563B509A-EDAD-48F9-8061-9F70A17BEA2A}" srcId="{EC26201D-4D66-4B39-88D2-D1EBC1E56E15}" destId="{6C53E87B-E986-4A76-B448-D78FF98785BF}" srcOrd="1" destOrd="0" parTransId="{10783B5F-DBF0-4057-BD08-57A0BA6B6A68}" sibTransId="{ED01450B-2D16-4166-A0CE-2770087A686F}"/>
    <dgm:cxn modelId="{3D596EA0-51D0-42B3-A30B-0C0AD76A977C}" srcId="{EC26201D-4D66-4B39-88D2-D1EBC1E56E15}" destId="{D36CA8B4-27E5-4EC3-BC88-C1271DDD4A3F}" srcOrd="3" destOrd="0" parTransId="{3428E9E9-1F4F-4CDF-B465-61A53E95FE1F}" sibTransId="{C87EB240-8B6B-48A2-BFE3-BD2FA9377D13}"/>
    <dgm:cxn modelId="{378534A2-2D4E-42A4-B5AC-0E8FDFC267E7}" srcId="{B16860CE-D42F-44C8-8E4A-8264BB0613E1}" destId="{DB3A2DD3-0FAF-4687-BD58-51B8677F981E}" srcOrd="0" destOrd="0" parTransId="{81284247-DD4A-498A-9A37-E2D4B9D455D6}" sibTransId="{0B642D68-F258-485A-9C48-55ED74510FEE}"/>
    <dgm:cxn modelId="{D326A4A2-57B5-4183-8448-BA421F4C656E}" type="presOf" srcId="{6C53E87B-E986-4A76-B448-D78FF98785BF}" destId="{0126F387-D809-4B49-9343-F5184527FF8C}" srcOrd="0" destOrd="0" presId="urn:microsoft.com/office/officeart/2018/2/layout/IconLabelDescriptionList"/>
    <dgm:cxn modelId="{0059DBA8-DE69-46DA-8747-CCEB0FFA9BCC}" srcId="{05FD06A5-9CD2-423E-BFAC-292B5409B1A1}" destId="{8139F19D-5F8C-492F-A62C-CD1DB2515609}" srcOrd="0" destOrd="0" parTransId="{0DB9848F-0FF0-4BE2-A6A6-466E8EF7E139}" sibTransId="{45C3A3B0-0337-4CC8-A670-93757D8AD182}"/>
    <dgm:cxn modelId="{465090AD-99A8-49B9-A7F3-311847A2C475}" srcId="{D36CA8B4-27E5-4EC3-BC88-C1271DDD4A3F}" destId="{0D701661-21E0-480B-B9F9-6193857A9EAC}" srcOrd="0" destOrd="0" parTransId="{2950D2CE-7925-42C9-AFA4-360A49F986A3}" sibTransId="{295F28A8-F2DE-4DDC-ADAD-FDA7C040EC28}"/>
    <dgm:cxn modelId="{735E48B5-2114-442A-804E-704615F12345}" srcId="{D36CA8B4-27E5-4EC3-BC88-C1271DDD4A3F}" destId="{3130B5BC-739E-458C-9568-1275841B5968}" srcOrd="1" destOrd="0" parTransId="{95F7E95B-1586-4957-B567-6BF75F34B6C3}" sibTransId="{63CF75F3-E561-4C92-A1E4-4092CA136680}"/>
    <dgm:cxn modelId="{80358CC8-05F2-4C7B-9375-6E820369EA4E}" type="presOf" srcId="{EC26201D-4D66-4B39-88D2-D1EBC1E56E15}" destId="{BD873FF7-254A-4D84-8487-9837DA625372}" srcOrd="0" destOrd="0" presId="urn:microsoft.com/office/officeart/2018/2/layout/IconLabelDescriptionList"/>
    <dgm:cxn modelId="{B76D91CE-56C7-4643-A924-8B13EB88C7B8}" srcId="{EC26201D-4D66-4B39-88D2-D1EBC1E56E15}" destId="{B16860CE-D42F-44C8-8E4A-8264BB0613E1}" srcOrd="4" destOrd="0" parTransId="{90E7A896-0EAA-4786-8B9B-505BF078DD6D}" sibTransId="{8048AB84-4811-498A-A3A1-AAE4916EF670}"/>
    <dgm:cxn modelId="{0EA48ED3-2493-4F5B-89CD-B07B954FAEAB}" type="presOf" srcId="{CAE97CB2-5DA5-4834-ADAA-03F0D278E3C0}" destId="{98385BD4-D241-4A1C-B61E-AB863E245C80}" srcOrd="0" destOrd="2" presId="urn:microsoft.com/office/officeart/2018/2/layout/IconLabelDescriptionList"/>
    <dgm:cxn modelId="{1C7347D4-B559-4A75-B655-DF83D4DA1644}" srcId="{47E0B237-61D9-474E-8918-87A2EF62A763}" destId="{B282F8E9-7980-4A9E-B391-E0F4488620DF}" srcOrd="1" destOrd="0" parTransId="{B5BFFE04-F86D-47EB-81D9-3FFE6FC7371E}" sibTransId="{02F755B8-3B9E-4ACA-939D-00DAEE0AC342}"/>
    <dgm:cxn modelId="{252666DC-CA6B-4F59-819A-B397FED7FBFD}" srcId="{EC26201D-4D66-4B39-88D2-D1EBC1E56E15}" destId="{47E0B237-61D9-474E-8918-87A2EF62A763}" srcOrd="2" destOrd="0" parTransId="{A2726AA9-67E6-4DA5-A50D-46E10635781F}" sibTransId="{02C397E3-499C-48B7-8FB9-B754704CA6C8}"/>
    <dgm:cxn modelId="{1AFCC3E1-5C0B-43E8-8A78-AF16377B814C}" type="presOf" srcId="{E33CA97F-DAC9-454D-850D-ED5EB396E830}" destId="{26AD8169-FB07-46F5-84B3-24813F2F1804}" srcOrd="0" destOrd="2" presId="urn:microsoft.com/office/officeart/2018/2/layout/IconLabelDescriptionList"/>
    <dgm:cxn modelId="{859057E7-6BF5-4E19-B765-AE2C9B61E2D0}" type="presOf" srcId="{B16860CE-D42F-44C8-8E4A-8264BB0613E1}" destId="{4FB285DE-91C1-4D5C-9486-1C76EAB6580B}" srcOrd="0" destOrd="0" presId="urn:microsoft.com/office/officeart/2018/2/layout/IconLabelDescriptionList"/>
    <dgm:cxn modelId="{F64193EB-68A0-424D-B77F-3AF9C7261D9D}" type="presOf" srcId="{B282F8E9-7980-4A9E-B391-E0F4488620DF}" destId="{26AD8169-FB07-46F5-84B3-24813F2F1804}" srcOrd="0" destOrd="1" presId="urn:microsoft.com/office/officeart/2018/2/layout/IconLabelDescriptionList"/>
    <dgm:cxn modelId="{B98F22F4-0452-4986-B956-339BC850A9F0}" type="presOf" srcId="{8FC0FF01-AEFE-4030-B772-5F8BB44796ED}" destId="{3E06E4E5-4ADF-498D-AC83-307E3A834C9D}" srcOrd="0" destOrd="0" presId="urn:microsoft.com/office/officeart/2018/2/layout/IconLabelDescriptionList"/>
    <dgm:cxn modelId="{4A8B59F5-2CC0-4C77-BA43-7C2426B031BB}" type="presOf" srcId="{8139F19D-5F8C-492F-A62C-CD1DB2515609}" destId="{A077EEC2-AB3A-4F7A-BC69-FDF3A882A0FA}" srcOrd="0" destOrd="0" presId="urn:microsoft.com/office/officeart/2018/2/layout/IconLabelDescriptionList"/>
    <dgm:cxn modelId="{733DD4F8-2B48-404F-97F7-16C2C4BB089C}" type="presOf" srcId="{7061398A-4308-4497-A720-0DB1E4EA0838}" destId="{D6593275-BF53-47F5-B2F1-89D776D1F794}" srcOrd="0" destOrd="2" presId="urn:microsoft.com/office/officeart/2018/2/layout/IconLabelDescriptionList"/>
    <dgm:cxn modelId="{3968C6FF-31B0-4EDD-89CC-EDA34758A136}" srcId="{EC26201D-4D66-4B39-88D2-D1EBC1E56E15}" destId="{8FC0FF01-AEFE-4030-B772-5F8BB44796ED}" srcOrd="0" destOrd="0" parTransId="{42F12683-D0F6-469B-A016-3208163AD3DC}" sibTransId="{952F12BC-995A-4FAD-BA90-B510EF06FA78}"/>
    <dgm:cxn modelId="{72E43AA6-0AFA-4197-B636-610BB3803C3B}" type="presParOf" srcId="{BD873FF7-254A-4D84-8487-9837DA625372}" destId="{3F2A4C4B-F6D5-4AA2-B3C1-5BD93945FA3B}" srcOrd="0" destOrd="0" presId="urn:microsoft.com/office/officeart/2018/2/layout/IconLabelDescriptionList"/>
    <dgm:cxn modelId="{D686A68E-5A33-4815-A682-97FA4B53C5D3}" type="presParOf" srcId="{3F2A4C4B-F6D5-4AA2-B3C1-5BD93945FA3B}" destId="{EA709C43-95C1-4141-AB5C-6C4B8C76AC9A}" srcOrd="0" destOrd="0" presId="urn:microsoft.com/office/officeart/2018/2/layout/IconLabelDescriptionList"/>
    <dgm:cxn modelId="{71E56A8E-D9D6-4449-8EBC-A3D7BDA1800C}" type="presParOf" srcId="{3F2A4C4B-F6D5-4AA2-B3C1-5BD93945FA3B}" destId="{711151F1-9CB9-46C3-82D5-79496F30DA77}" srcOrd="1" destOrd="0" presId="urn:microsoft.com/office/officeart/2018/2/layout/IconLabelDescriptionList"/>
    <dgm:cxn modelId="{7BE5909B-0D9A-4758-8ECE-AF06F95468DA}" type="presParOf" srcId="{3F2A4C4B-F6D5-4AA2-B3C1-5BD93945FA3B}" destId="{3E06E4E5-4ADF-498D-AC83-307E3A834C9D}" srcOrd="2" destOrd="0" presId="urn:microsoft.com/office/officeart/2018/2/layout/IconLabelDescriptionList"/>
    <dgm:cxn modelId="{049E1802-B0EF-4EF9-B66C-CF190D36BE35}" type="presParOf" srcId="{3F2A4C4B-F6D5-4AA2-B3C1-5BD93945FA3B}" destId="{0A3EB5DC-F9DD-4BBF-82D6-26989CF52AA4}" srcOrd="3" destOrd="0" presId="urn:microsoft.com/office/officeart/2018/2/layout/IconLabelDescriptionList"/>
    <dgm:cxn modelId="{DD7A8E02-748D-4438-BB77-72D992ED209A}" type="presParOf" srcId="{3F2A4C4B-F6D5-4AA2-B3C1-5BD93945FA3B}" destId="{5FCE3486-C07A-40C7-888D-2976F8A56498}" srcOrd="4" destOrd="0" presId="urn:microsoft.com/office/officeart/2018/2/layout/IconLabelDescriptionList"/>
    <dgm:cxn modelId="{5F44C2B2-D11F-4140-A1D7-6FD421AB4BDD}" type="presParOf" srcId="{BD873FF7-254A-4D84-8487-9837DA625372}" destId="{1AC0A266-3C82-4308-838B-E406DBCB5D6C}" srcOrd="1" destOrd="0" presId="urn:microsoft.com/office/officeart/2018/2/layout/IconLabelDescriptionList"/>
    <dgm:cxn modelId="{6EC31314-87E1-436D-A528-E81D3F82A4A3}" type="presParOf" srcId="{BD873FF7-254A-4D84-8487-9837DA625372}" destId="{AE93ACC9-A4A1-4923-AC51-1BC37571F93A}" srcOrd="2" destOrd="0" presId="urn:microsoft.com/office/officeart/2018/2/layout/IconLabelDescriptionList"/>
    <dgm:cxn modelId="{68553FB6-9DBE-416B-8007-BBD459AF1B5B}" type="presParOf" srcId="{AE93ACC9-A4A1-4923-AC51-1BC37571F93A}" destId="{4CE683F5-DCA6-4A39-95E6-55C696D685FA}" srcOrd="0" destOrd="0" presId="urn:microsoft.com/office/officeart/2018/2/layout/IconLabelDescriptionList"/>
    <dgm:cxn modelId="{FB22FBEE-08C8-4BB9-9E48-4971F17E42C2}" type="presParOf" srcId="{AE93ACC9-A4A1-4923-AC51-1BC37571F93A}" destId="{E614323D-822A-4382-85F4-E023A8F5E986}" srcOrd="1" destOrd="0" presId="urn:microsoft.com/office/officeart/2018/2/layout/IconLabelDescriptionList"/>
    <dgm:cxn modelId="{D52E603D-1EE9-4A9E-86A4-0FCE835EFBE0}" type="presParOf" srcId="{AE93ACC9-A4A1-4923-AC51-1BC37571F93A}" destId="{0126F387-D809-4B49-9343-F5184527FF8C}" srcOrd="2" destOrd="0" presId="urn:microsoft.com/office/officeart/2018/2/layout/IconLabelDescriptionList"/>
    <dgm:cxn modelId="{3BEED2DD-439E-43FB-8873-ABD74B532F1B}" type="presParOf" srcId="{AE93ACC9-A4A1-4923-AC51-1BC37571F93A}" destId="{E56389A9-0C5C-497B-8CA7-04142014F64E}" srcOrd="3" destOrd="0" presId="urn:microsoft.com/office/officeart/2018/2/layout/IconLabelDescriptionList"/>
    <dgm:cxn modelId="{AE29B4D4-4BC5-4FB7-B71B-ECC6E1AC06B3}" type="presParOf" srcId="{AE93ACC9-A4A1-4923-AC51-1BC37571F93A}" destId="{D6593275-BF53-47F5-B2F1-89D776D1F794}" srcOrd="4" destOrd="0" presId="urn:microsoft.com/office/officeart/2018/2/layout/IconLabelDescriptionList"/>
    <dgm:cxn modelId="{9106DF22-DCCE-4514-97A1-055D3E099A17}" type="presParOf" srcId="{BD873FF7-254A-4D84-8487-9837DA625372}" destId="{8814AF2E-A65B-4C0D-8BE7-43CCB1E0FC14}" srcOrd="3" destOrd="0" presId="urn:microsoft.com/office/officeart/2018/2/layout/IconLabelDescriptionList"/>
    <dgm:cxn modelId="{FCD684EF-DA9A-4C26-975C-9C126BA91844}" type="presParOf" srcId="{BD873FF7-254A-4D84-8487-9837DA625372}" destId="{F583771A-C2F4-4066-BDDD-92EA183D2797}" srcOrd="4" destOrd="0" presId="urn:microsoft.com/office/officeart/2018/2/layout/IconLabelDescriptionList"/>
    <dgm:cxn modelId="{09D9D957-98BF-438D-80D6-3B1537BE42D7}" type="presParOf" srcId="{F583771A-C2F4-4066-BDDD-92EA183D2797}" destId="{A6264D46-25F7-4CEA-A936-8B997899F812}" srcOrd="0" destOrd="0" presId="urn:microsoft.com/office/officeart/2018/2/layout/IconLabelDescriptionList"/>
    <dgm:cxn modelId="{94C6E594-3F76-40D1-A2EC-B72C344AF405}" type="presParOf" srcId="{F583771A-C2F4-4066-BDDD-92EA183D2797}" destId="{BF463FD0-3E37-49D7-B5B7-AC14AEA5AD01}" srcOrd="1" destOrd="0" presId="urn:microsoft.com/office/officeart/2018/2/layout/IconLabelDescriptionList"/>
    <dgm:cxn modelId="{F51043A5-12D8-4A0B-914B-23372066E3E0}" type="presParOf" srcId="{F583771A-C2F4-4066-BDDD-92EA183D2797}" destId="{90342D8B-5C99-4A70-949F-CE57109229F4}" srcOrd="2" destOrd="0" presId="urn:microsoft.com/office/officeart/2018/2/layout/IconLabelDescriptionList"/>
    <dgm:cxn modelId="{BAABB4B6-F677-4FAE-A385-1539E8438B0C}" type="presParOf" srcId="{F583771A-C2F4-4066-BDDD-92EA183D2797}" destId="{3A44D236-27A0-43EB-B883-59E0A32B6125}" srcOrd="3" destOrd="0" presId="urn:microsoft.com/office/officeart/2018/2/layout/IconLabelDescriptionList"/>
    <dgm:cxn modelId="{8FD9C104-E851-49A4-9EDC-6C5E46C8FE74}" type="presParOf" srcId="{F583771A-C2F4-4066-BDDD-92EA183D2797}" destId="{26AD8169-FB07-46F5-84B3-24813F2F1804}" srcOrd="4" destOrd="0" presId="urn:microsoft.com/office/officeart/2018/2/layout/IconLabelDescriptionList"/>
    <dgm:cxn modelId="{07ED73F0-40F1-4E4D-A26F-C1BCD4466CBB}" type="presParOf" srcId="{BD873FF7-254A-4D84-8487-9837DA625372}" destId="{D7349942-9D9D-451B-8A06-E28B9447B437}" srcOrd="5" destOrd="0" presId="urn:microsoft.com/office/officeart/2018/2/layout/IconLabelDescriptionList"/>
    <dgm:cxn modelId="{22086BF3-EC8F-4AE9-A64E-BE417A94C928}" type="presParOf" srcId="{BD873FF7-254A-4D84-8487-9837DA625372}" destId="{FE675CF6-1DB2-41FF-8F20-7967E962CF8B}" srcOrd="6" destOrd="0" presId="urn:microsoft.com/office/officeart/2018/2/layout/IconLabelDescriptionList"/>
    <dgm:cxn modelId="{9B3FD10B-70FD-45C8-AEF1-24E1F194401C}" type="presParOf" srcId="{FE675CF6-1DB2-41FF-8F20-7967E962CF8B}" destId="{FDCF2B9E-897A-4833-89EA-7FAFAF58D97C}" srcOrd="0" destOrd="0" presId="urn:microsoft.com/office/officeart/2018/2/layout/IconLabelDescriptionList"/>
    <dgm:cxn modelId="{3109A6C5-A03C-45D7-9AA4-01E7E36EC2FC}" type="presParOf" srcId="{FE675CF6-1DB2-41FF-8F20-7967E962CF8B}" destId="{E42EBDE1-1959-40E2-99F1-6885B7F71568}" srcOrd="1" destOrd="0" presId="urn:microsoft.com/office/officeart/2018/2/layout/IconLabelDescriptionList"/>
    <dgm:cxn modelId="{E6D43C9B-C615-42F9-A141-601C75F34B14}" type="presParOf" srcId="{FE675CF6-1DB2-41FF-8F20-7967E962CF8B}" destId="{CCC74008-C6D0-42FB-A65E-A9B3D89C3CF3}" srcOrd="2" destOrd="0" presId="urn:microsoft.com/office/officeart/2018/2/layout/IconLabelDescriptionList"/>
    <dgm:cxn modelId="{D7DDD685-C54C-4F0F-AC7D-F49C779B0DEA}" type="presParOf" srcId="{FE675CF6-1DB2-41FF-8F20-7967E962CF8B}" destId="{2C2F9159-9C87-4DF4-B00F-966707E1BE26}" srcOrd="3" destOrd="0" presId="urn:microsoft.com/office/officeart/2018/2/layout/IconLabelDescriptionList"/>
    <dgm:cxn modelId="{2DBC03AF-A575-4EE0-8762-2CC1CDBEE095}" type="presParOf" srcId="{FE675CF6-1DB2-41FF-8F20-7967E962CF8B}" destId="{98385BD4-D241-4A1C-B61E-AB863E245C80}" srcOrd="4" destOrd="0" presId="urn:microsoft.com/office/officeart/2018/2/layout/IconLabelDescriptionList"/>
    <dgm:cxn modelId="{C1FD3A5D-FA5C-41A6-96BE-8FB95C2E5E69}" type="presParOf" srcId="{BD873FF7-254A-4D84-8487-9837DA625372}" destId="{52EA2849-9A37-4AE7-8506-46E0DDDA4EAD}" srcOrd="7" destOrd="0" presId="urn:microsoft.com/office/officeart/2018/2/layout/IconLabelDescriptionList"/>
    <dgm:cxn modelId="{10C7AABF-E8E2-4A09-9AA1-A7BBB9A7DEBC}" type="presParOf" srcId="{BD873FF7-254A-4D84-8487-9837DA625372}" destId="{59F5B527-8DFE-4B11-8D7D-0F5C4D93AE70}" srcOrd="8" destOrd="0" presId="urn:microsoft.com/office/officeart/2018/2/layout/IconLabelDescriptionList"/>
    <dgm:cxn modelId="{C0E3DFBF-7100-4D69-B3DF-1CBE2858ADDB}" type="presParOf" srcId="{59F5B527-8DFE-4B11-8D7D-0F5C4D93AE70}" destId="{C695FB73-9564-40E4-9392-C45C429430C5}" srcOrd="0" destOrd="0" presId="urn:microsoft.com/office/officeart/2018/2/layout/IconLabelDescriptionList"/>
    <dgm:cxn modelId="{3D763F74-E1C4-45CF-A605-295D5FB717C8}" type="presParOf" srcId="{59F5B527-8DFE-4B11-8D7D-0F5C4D93AE70}" destId="{39BDBFFF-EE85-41D2-8EE6-03C50BD982D7}" srcOrd="1" destOrd="0" presId="urn:microsoft.com/office/officeart/2018/2/layout/IconLabelDescriptionList"/>
    <dgm:cxn modelId="{72503A89-1DED-4384-8902-DA7AC8F41776}" type="presParOf" srcId="{59F5B527-8DFE-4B11-8D7D-0F5C4D93AE70}" destId="{4FB285DE-91C1-4D5C-9486-1C76EAB6580B}" srcOrd="2" destOrd="0" presId="urn:microsoft.com/office/officeart/2018/2/layout/IconLabelDescriptionList"/>
    <dgm:cxn modelId="{CD7BA3C3-8C6B-4009-8A70-FA86789C707C}" type="presParOf" srcId="{59F5B527-8DFE-4B11-8D7D-0F5C4D93AE70}" destId="{F0861863-8F52-427B-B854-3CA31656E251}" srcOrd="3" destOrd="0" presId="urn:microsoft.com/office/officeart/2018/2/layout/IconLabelDescriptionList"/>
    <dgm:cxn modelId="{76551135-D13D-496A-A24F-3E3C12ACB310}" type="presParOf" srcId="{59F5B527-8DFE-4B11-8D7D-0F5C4D93AE70}" destId="{813C3614-7871-4DA1-AB3B-A4FEDA8BA3B3}" srcOrd="4" destOrd="0" presId="urn:microsoft.com/office/officeart/2018/2/layout/IconLabelDescriptionList"/>
    <dgm:cxn modelId="{3CE6DCC7-DA9C-452A-A032-CD075198EA4F}" type="presParOf" srcId="{BD873FF7-254A-4D84-8487-9837DA625372}" destId="{9887AD20-54CF-4227-9DDB-26FEDD9B110E}" srcOrd="9" destOrd="0" presId="urn:microsoft.com/office/officeart/2018/2/layout/IconLabelDescriptionList"/>
    <dgm:cxn modelId="{43196669-835C-4485-92E1-728D2FDE7CD5}" type="presParOf" srcId="{BD873FF7-254A-4D84-8487-9837DA625372}" destId="{DC8A4E8B-5399-40D6-BEA3-4C833C708873}" srcOrd="10" destOrd="0" presId="urn:microsoft.com/office/officeart/2018/2/layout/IconLabelDescriptionList"/>
    <dgm:cxn modelId="{2C2C7A15-6901-49F9-9C1F-8F65E2D157B4}" type="presParOf" srcId="{DC8A4E8B-5399-40D6-BEA3-4C833C708873}" destId="{0073F4BB-0154-463A-A20B-88021C9A301D}" srcOrd="0" destOrd="0" presId="urn:microsoft.com/office/officeart/2018/2/layout/IconLabelDescriptionList"/>
    <dgm:cxn modelId="{F4638540-3410-455C-A7E2-9F3F99A75796}" type="presParOf" srcId="{DC8A4E8B-5399-40D6-BEA3-4C833C708873}" destId="{201DAB06-E106-4296-BA8C-C3EBA805F2D9}" srcOrd="1" destOrd="0" presId="urn:microsoft.com/office/officeart/2018/2/layout/IconLabelDescriptionList"/>
    <dgm:cxn modelId="{941983A0-83DD-4326-A0B3-3410FC1D11B3}" type="presParOf" srcId="{DC8A4E8B-5399-40D6-BEA3-4C833C708873}" destId="{6E14CB63-4271-4EF8-BD01-852AA595452B}" srcOrd="2" destOrd="0" presId="urn:microsoft.com/office/officeart/2018/2/layout/IconLabelDescriptionList"/>
    <dgm:cxn modelId="{1234EB20-BF2F-4525-BCE3-FC5DF9C0F6E5}" type="presParOf" srcId="{DC8A4E8B-5399-40D6-BEA3-4C833C708873}" destId="{12C678F9-409D-460A-99CA-298DEF5496E0}" srcOrd="3" destOrd="0" presId="urn:microsoft.com/office/officeart/2018/2/layout/IconLabelDescriptionList"/>
    <dgm:cxn modelId="{540C48BE-038F-493A-A0CF-5D3DBA51EB2B}" type="presParOf" srcId="{DC8A4E8B-5399-40D6-BEA3-4C833C708873}" destId="{A077EEC2-AB3A-4F7A-BC69-FDF3A882A0FA}"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020DD0-6888-4E36-84D1-9C80508F8E0F}"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1DC4D01B-B8E5-4C22-9EA4-8BD9F62E1F38}">
      <dgm:prSet/>
      <dgm:spPr/>
      <dgm:t>
        <a:bodyPr/>
        <a:lstStyle/>
        <a:p>
          <a:r>
            <a:rPr lang="en-US" b="1" u="sng" dirty="0"/>
            <a:t>Order Submission</a:t>
          </a:r>
          <a:br>
            <a:rPr lang="en-US" b="1" dirty="0"/>
          </a:br>
          <a:r>
            <a:rPr lang="en-US" b="1" dirty="0"/>
            <a:t>The Purchaser (PI or Lab Members) submits the order in Workday. </a:t>
          </a:r>
          <a:endParaRPr lang="en-US" dirty="0"/>
        </a:p>
      </dgm:t>
    </dgm:pt>
    <dgm:pt modelId="{2AED5D62-1FE3-4639-9E02-A6D5823D0868}" type="parTrans" cxnId="{29EEC066-7002-4833-B393-86320B1145F5}">
      <dgm:prSet/>
      <dgm:spPr/>
      <dgm:t>
        <a:bodyPr/>
        <a:lstStyle/>
        <a:p>
          <a:endParaRPr lang="en-US"/>
        </a:p>
      </dgm:t>
    </dgm:pt>
    <dgm:pt modelId="{FACE1AF2-802E-42DE-8F47-909BE9853042}" type="sibTrans" cxnId="{29EEC066-7002-4833-B393-86320B1145F5}">
      <dgm:prSet/>
      <dgm:spPr/>
      <dgm:t>
        <a:bodyPr/>
        <a:lstStyle/>
        <a:p>
          <a:endParaRPr lang="en-US"/>
        </a:p>
      </dgm:t>
    </dgm:pt>
    <dgm:pt modelId="{086D1386-1CD0-4942-BB85-0021977B93BB}">
      <dgm:prSet/>
      <dgm:spPr/>
      <dgm:t>
        <a:bodyPr/>
        <a:lstStyle/>
        <a:p>
          <a:r>
            <a:rPr lang="en-US" b="1" u="sng" dirty="0"/>
            <a:t>Notification</a:t>
          </a:r>
          <a:br>
            <a:rPr lang="en-US" b="1" dirty="0"/>
          </a:br>
          <a:r>
            <a:rPr lang="en-US" b="1" dirty="0"/>
            <a:t>The Purchaser emails BME Purchasing Team (</a:t>
          </a:r>
          <a:r>
            <a:rPr lang="en-US" b="1" dirty="0">
              <a:hlinkClick xmlns:r="http://schemas.openxmlformats.org/officeDocument/2006/relationships" r:id="rId1"/>
            </a:rPr>
            <a:t>Purchasing@bme.wisc.edu</a:t>
          </a:r>
          <a:r>
            <a:rPr lang="en-US" b="1" dirty="0"/>
            <a:t>) and CCs the PI and/or Lab Manager. </a:t>
          </a:r>
          <a:endParaRPr lang="en-US" dirty="0"/>
        </a:p>
      </dgm:t>
    </dgm:pt>
    <dgm:pt modelId="{7A027DD3-4344-424D-9F51-583D553AE38D}" type="parTrans" cxnId="{362BBC6A-FA25-435C-88C3-54DAB5E0C408}">
      <dgm:prSet/>
      <dgm:spPr/>
      <dgm:t>
        <a:bodyPr/>
        <a:lstStyle/>
        <a:p>
          <a:endParaRPr lang="en-US"/>
        </a:p>
      </dgm:t>
    </dgm:pt>
    <dgm:pt modelId="{DC486AF2-5986-45CF-A210-FC773663AA08}" type="sibTrans" cxnId="{362BBC6A-FA25-435C-88C3-54DAB5E0C408}">
      <dgm:prSet/>
      <dgm:spPr/>
      <dgm:t>
        <a:bodyPr/>
        <a:lstStyle/>
        <a:p>
          <a:endParaRPr lang="en-US"/>
        </a:p>
      </dgm:t>
    </dgm:pt>
    <dgm:pt modelId="{5B8483B3-2AD5-40EA-9274-DAA36A7E3884}">
      <dgm:prSet/>
      <dgm:spPr/>
      <dgm:t>
        <a:bodyPr/>
        <a:lstStyle/>
        <a:p>
          <a:r>
            <a:rPr lang="en-US" b="1" u="sng" dirty="0"/>
            <a:t>Approval by PI or Lab Manager</a:t>
          </a:r>
          <a:br>
            <a:rPr lang="en-US" b="1" dirty="0"/>
          </a:br>
          <a:r>
            <a:rPr lang="en-US" dirty="0"/>
            <a:t>The Principal Investigator (PI) or Lab Manager approves the requisition by replying directly to the email. </a:t>
          </a:r>
          <a:r>
            <a:rPr lang="en-US" i="1" dirty="0">
              <a:solidFill>
                <a:srgbClr val="002060"/>
              </a:solidFill>
            </a:rPr>
            <a:t>(This step may be skipped if the PI has opted out of email approvals.)</a:t>
          </a:r>
          <a:endParaRPr lang="en-US" dirty="0">
            <a:solidFill>
              <a:srgbClr val="002060"/>
            </a:solidFill>
          </a:endParaRPr>
        </a:p>
      </dgm:t>
    </dgm:pt>
    <dgm:pt modelId="{782E6A58-FED6-4EA7-B751-79121538962B}" type="parTrans" cxnId="{7B537E39-1378-4686-A506-36BD1CFAACB1}">
      <dgm:prSet/>
      <dgm:spPr/>
      <dgm:t>
        <a:bodyPr/>
        <a:lstStyle/>
        <a:p>
          <a:endParaRPr lang="en-US"/>
        </a:p>
      </dgm:t>
    </dgm:pt>
    <dgm:pt modelId="{B5E4C942-BCE5-4412-B096-9059D06DD002}" type="sibTrans" cxnId="{7B537E39-1378-4686-A506-36BD1CFAACB1}">
      <dgm:prSet/>
      <dgm:spPr/>
      <dgm:t>
        <a:bodyPr/>
        <a:lstStyle/>
        <a:p>
          <a:endParaRPr lang="en-US"/>
        </a:p>
      </dgm:t>
    </dgm:pt>
    <dgm:pt modelId="{72BCCF20-B266-4081-A513-ACF63AD455E9}">
      <dgm:prSet/>
      <dgm:spPr/>
      <dgm:t>
        <a:bodyPr/>
        <a:lstStyle/>
        <a:p>
          <a:r>
            <a:rPr lang="en-US" b="1" u="sng" dirty="0"/>
            <a:t>Workday Approval</a:t>
          </a:r>
          <a:br>
            <a:rPr lang="en-US" b="1" dirty="0"/>
          </a:br>
          <a:r>
            <a:rPr lang="en-US" b="1" dirty="0"/>
            <a:t>A BME student worker approves the requisition in Workday. </a:t>
          </a:r>
          <a:endParaRPr lang="en-US" dirty="0"/>
        </a:p>
      </dgm:t>
    </dgm:pt>
    <dgm:pt modelId="{2EE21DCA-9E21-48C0-A573-824E312F3A50}" type="parTrans" cxnId="{8C74AAAD-0244-4F73-8806-15C5495DDCC7}">
      <dgm:prSet/>
      <dgm:spPr/>
      <dgm:t>
        <a:bodyPr/>
        <a:lstStyle/>
        <a:p>
          <a:endParaRPr lang="en-US"/>
        </a:p>
      </dgm:t>
    </dgm:pt>
    <dgm:pt modelId="{85F41FD0-EF1E-468F-9DB5-85EB015E015B}" type="sibTrans" cxnId="{8C74AAAD-0244-4F73-8806-15C5495DDCC7}">
      <dgm:prSet/>
      <dgm:spPr/>
      <dgm:t>
        <a:bodyPr/>
        <a:lstStyle/>
        <a:p>
          <a:endParaRPr lang="en-US"/>
        </a:p>
      </dgm:t>
    </dgm:pt>
    <dgm:pt modelId="{036A9EFB-B4E5-4199-8A8C-2433F01481F6}">
      <dgm:prSet/>
      <dgm:spPr/>
      <dgm:t>
        <a:bodyPr/>
        <a:lstStyle/>
        <a:p>
          <a:r>
            <a:rPr lang="en-US" b="1" u="sng" dirty="0"/>
            <a:t>Order Processing</a:t>
          </a:r>
          <a:br>
            <a:rPr lang="en-US" b="1" dirty="0"/>
          </a:br>
          <a:r>
            <a:rPr lang="en-US" b="1" dirty="0"/>
            <a:t>Purchasing Services processes the order. </a:t>
          </a:r>
          <a:endParaRPr lang="en-US" dirty="0"/>
        </a:p>
      </dgm:t>
    </dgm:pt>
    <dgm:pt modelId="{A123F219-D960-4BE3-BBFD-18CEF3E7810F}" type="parTrans" cxnId="{E5CF3232-4605-4BAF-B62E-0789CBD939B9}">
      <dgm:prSet/>
      <dgm:spPr/>
      <dgm:t>
        <a:bodyPr/>
        <a:lstStyle/>
        <a:p>
          <a:endParaRPr lang="en-US"/>
        </a:p>
      </dgm:t>
    </dgm:pt>
    <dgm:pt modelId="{F404C6C5-73B2-4525-B1B4-9CC14A7ABD12}" type="sibTrans" cxnId="{E5CF3232-4605-4BAF-B62E-0789CBD939B9}">
      <dgm:prSet/>
      <dgm:spPr/>
      <dgm:t>
        <a:bodyPr/>
        <a:lstStyle/>
        <a:p>
          <a:endParaRPr lang="en-US"/>
        </a:p>
      </dgm:t>
    </dgm:pt>
    <dgm:pt modelId="{EFF4D39C-44F1-4054-AEF1-E3FD470BC029}" type="pres">
      <dgm:prSet presAssocID="{07020DD0-6888-4E36-84D1-9C80508F8E0F}" presName="outerComposite" presStyleCnt="0">
        <dgm:presLayoutVars>
          <dgm:chMax val="5"/>
          <dgm:dir/>
          <dgm:resizeHandles val="exact"/>
        </dgm:presLayoutVars>
      </dgm:prSet>
      <dgm:spPr/>
    </dgm:pt>
    <dgm:pt modelId="{102BBE5B-AD32-424F-BEF2-A0090039809E}" type="pres">
      <dgm:prSet presAssocID="{07020DD0-6888-4E36-84D1-9C80508F8E0F}" presName="dummyMaxCanvas" presStyleCnt="0">
        <dgm:presLayoutVars/>
      </dgm:prSet>
      <dgm:spPr/>
    </dgm:pt>
    <dgm:pt modelId="{EFFCD9C4-F4CC-4E5A-89E2-80AFE5BF1356}" type="pres">
      <dgm:prSet presAssocID="{07020DD0-6888-4E36-84D1-9C80508F8E0F}" presName="FiveNodes_1" presStyleLbl="node1" presStyleIdx="0" presStyleCnt="5">
        <dgm:presLayoutVars>
          <dgm:bulletEnabled val="1"/>
        </dgm:presLayoutVars>
      </dgm:prSet>
      <dgm:spPr/>
    </dgm:pt>
    <dgm:pt modelId="{89FF83B6-5A78-46DF-804D-64817EEE8644}" type="pres">
      <dgm:prSet presAssocID="{07020DD0-6888-4E36-84D1-9C80508F8E0F}" presName="FiveNodes_2" presStyleLbl="node1" presStyleIdx="1" presStyleCnt="5">
        <dgm:presLayoutVars>
          <dgm:bulletEnabled val="1"/>
        </dgm:presLayoutVars>
      </dgm:prSet>
      <dgm:spPr/>
    </dgm:pt>
    <dgm:pt modelId="{065CFF98-2CDF-40AB-8AC3-31C057B4954D}" type="pres">
      <dgm:prSet presAssocID="{07020DD0-6888-4E36-84D1-9C80508F8E0F}" presName="FiveNodes_3" presStyleLbl="node1" presStyleIdx="2" presStyleCnt="5">
        <dgm:presLayoutVars>
          <dgm:bulletEnabled val="1"/>
        </dgm:presLayoutVars>
      </dgm:prSet>
      <dgm:spPr/>
    </dgm:pt>
    <dgm:pt modelId="{46D81D09-2798-48F1-AE52-903112BBCF65}" type="pres">
      <dgm:prSet presAssocID="{07020DD0-6888-4E36-84D1-9C80508F8E0F}" presName="FiveNodes_4" presStyleLbl="node1" presStyleIdx="3" presStyleCnt="5">
        <dgm:presLayoutVars>
          <dgm:bulletEnabled val="1"/>
        </dgm:presLayoutVars>
      </dgm:prSet>
      <dgm:spPr/>
    </dgm:pt>
    <dgm:pt modelId="{421BD3DB-F067-4DFC-AF8E-6C53F3B95D02}" type="pres">
      <dgm:prSet presAssocID="{07020DD0-6888-4E36-84D1-9C80508F8E0F}" presName="FiveNodes_5" presStyleLbl="node1" presStyleIdx="4" presStyleCnt="5">
        <dgm:presLayoutVars>
          <dgm:bulletEnabled val="1"/>
        </dgm:presLayoutVars>
      </dgm:prSet>
      <dgm:spPr/>
    </dgm:pt>
    <dgm:pt modelId="{6457D3DA-6103-486F-BBB9-9CA52AA34D29}" type="pres">
      <dgm:prSet presAssocID="{07020DD0-6888-4E36-84D1-9C80508F8E0F}" presName="FiveConn_1-2" presStyleLbl="fgAccFollowNode1" presStyleIdx="0" presStyleCnt="4">
        <dgm:presLayoutVars>
          <dgm:bulletEnabled val="1"/>
        </dgm:presLayoutVars>
      </dgm:prSet>
      <dgm:spPr/>
    </dgm:pt>
    <dgm:pt modelId="{DB988BBB-B3DD-4285-A00E-7495054CE68E}" type="pres">
      <dgm:prSet presAssocID="{07020DD0-6888-4E36-84D1-9C80508F8E0F}" presName="FiveConn_2-3" presStyleLbl="fgAccFollowNode1" presStyleIdx="1" presStyleCnt="4">
        <dgm:presLayoutVars>
          <dgm:bulletEnabled val="1"/>
        </dgm:presLayoutVars>
      </dgm:prSet>
      <dgm:spPr/>
    </dgm:pt>
    <dgm:pt modelId="{E0AFE24A-2A81-4524-96F9-36F10DD4D6A6}" type="pres">
      <dgm:prSet presAssocID="{07020DD0-6888-4E36-84D1-9C80508F8E0F}" presName="FiveConn_3-4" presStyleLbl="fgAccFollowNode1" presStyleIdx="2" presStyleCnt="4">
        <dgm:presLayoutVars>
          <dgm:bulletEnabled val="1"/>
        </dgm:presLayoutVars>
      </dgm:prSet>
      <dgm:spPr/>
    </dgm:pt>
    <dgm:pt modelId="{AF3C5B60-A2F8-4A00-8C05-F9DFCB07A317}" type="pres">
      <dgm:prSet presAssocID="{07020DD0-6888-4E36-84D1-9C80508F8E0F}" presName="FiveConn_4-5" presStyleLbl="fgAccFollowNode1" presStyleIdx="3" presStyleCnt="4">
        <dgm:presLayoutVars>
          <dgm:bulletEnabled val="1"/>
        </dgm:presLayoutVars>
      </dgm:prSet>
      <dgm:spPr/>
    </dgm:pt>
    <dgm:pt modelId="{8E786C94-1A39-4C0F-987B-82F943B8A354}" type="pres">
      <dgm:prSet presAssocID="{07020DD0-6888-4E36-84D1-9C80508F8E0F}" presName="FiveNodes_1_text" presStyleLbl="node1" presStyleIdx="4" presStyleCnt="5">
        <dgm:presLayoutVars>
          <dgm:bulletEnabled val="1"/>
        </dgm:presLayoutVars>
      </dgm:prSet>
      <dgm:spPr/>
    </dgm:pt>
    <dgm:pt modelId="{209A2E55-0C0B-49F4-AC5D-4CCE17AC4AE8}" type="pres">
      <dgm:prSet presAssocID="{07020DD0-6888-4E36-84D1-9C80508F8E0F}" presName="FiveNodes_2_text" presStyleLbl="node1" presStyleIdx="4" presStyleCnt="5">
        <dgm:presLayoutVars>
          <dgm:bulletEnabled val="1"/>
        </dgm:presLayoutVars>
      </dgm:prSet>
      <dgm:spPr/>
    </dgm:pt>
    <dgm:pt modelId="{5CB1F255-68C8-40A1-8C15-88472F60897B}" type="pres">
      <dgm:prSet presAssocID="{07020DD0-6888-4E36-84D1-9C80508F8E0F}" presName="FiveNodes_3_text" presStyleLbl="node1" presStyleIdx="4" presStyleCnt="5">
        <dgm:presLayoutVars>
          <dgm:bulletEnabled val="1"/>
        </dgm:presLayoutVars>
      </dgm:prSet>
      <dgm:spPr/>
    </dgm:pt>
    <dgm:pt modelId="{0B330C5B-B4D2-405B-9859-E29B7FF43D5E}" type="pres">
      <dgm:prSet presAssocID="{07020DD0-6888-4E36-84D1-9C80508F8E0F}" presName="FiveNodes_4_text" presStyleLbl="node1" presStyleIdx="4" presStyleCnt="5">
        <dgm:presLayoutVars>
          <dgm:bulletEnabled val="1"/>
        </dgm:presLayoutVars>
      </dgm:prSet>
      <dgm:spPr/>
    </dgm:pt>
    <dgm:pt modelId="{A2495560-12CF-421E-B861-3CE752B318CB}" type="pres">
      <dgm:prSet presAssocID="{07020DD0-6888-4E36-84D1-9C80508F8E0F}" presName="FiveNodes_5_text" presStyleLbl="node1" presStyleIdx="4" presStyleCnt="5">
        <dgm:presLayoutVars>
          <dgm:bulletEnabled val="1"/>
        </dgm:presLayoutVars>
      </dgm:prSet>
      <dgm:spPr/>
    </dgm:pt>
  </dgm:ptLst>
  <dgm:cxnLst>
    <dgm:cxn modelId="{CA12C904-3460-450D-9CBD-482970364327}" type="presOf" srcId="{72BCCF20-B266-4081-A513-ACF63AD455E9}" destId="{0B330C5B-B4D2-405B-9859-E29B7FF43D5E}" srcOrd="1" destOrd="0" presId="urn:microsoft.com/office/officeart/2005/8/layout/vProcess5"/>
    <dgm:cxn modelId="{95FCDD10-AE5A-442E-B02D-4D9DF8978E54}" type="presOf" srcId="{72BCCF20-B266-4081-A513-ACF63AD455E9}" destId="{46D81D09-2798-48F1-AE52-903112BBCF65}" srcOrd="0" destOrd="0" presId="urn:microsoft.com/office/officeart/2005/8/layout/vProcess5"/>
    <dgm:cxn modelId="{4EF23022-B376-4912-8A72-2DB1EE47D820}" type="presOf" srcId="{036A9EFB-B4E5-4199-8A8C-2433F01481F6}" destId="{421BD3DB-F067-4DFC-AF8E-6C53F3B95D02}" srcOrd="0" destOrd="0" presId="urn:microsoft.com/office/officeart/2005/8/layout/vProcess5"/>
    <dgm:cxn modelId="{E5CF3232-4605-4BAF-B62E-0789CBD939B9}" srcId="{07020DD0-6888-4E36-84D1-9C80508F8E0F}" destId="{036A9EFB-B4E5-4199-8A8C-2433F01481F6}" srcOrd="4" destOrd="0" parTransId="{A123F219-D960-4BE3-BBFD-18CEF3E7810F}" sibTransId="{F404C6C5-73B2-4525-B1B4-9CC14A7ABD12}"/>
    <dgm:cxn modelId="{7B537E39-1378-4686-A506-36BD1CFAACB1}" srcId="{07020DD0-6888-4E36-84D1-9C80508F8E0F}" destId="{5B8483B3-2AD5-40EA-9274-DAA36A7E3884}" srcOrd="2" destOrd="0" parTransId="{782E6A58-FED6-4EA7-B751-79121538962B}" sibTransId="{B5E4C942-BCE5-4412-B096-9059D06DD002}"/>
    <dgm:cxn modelId="{4625943E-BA4D-4B5B-88B0-A2D40E35872E}" type="presOf" srcId="{086D1386-1CD0-4942-BB85-0021977B93BB}" destId="{209A2E55-0C0B-49F4-AC5D-4CCE17AC4AE8}" srcOrd="1" destOrd="0" presId="urn:microsoft.com/office/officeart/2005/8/layout/vProcess5"/>
    <dgm:cxn modelId="{DD2A0E43-B0BD-4F5C-8EAE-090B56A6D89F}" type="presOf" srcId="{FACE1AF2-802E-42DE-8F47-909BE9853042}" destId="{6457D3DA-6103-486F-BBB9-9CA52AA34D29}" srcOrd="0" destOrd="0" presId="urn:microsoft.com/office/officeart/2005/8/layout/vProcess5"/>
    <dgm:cxn modelId="{34F7A343-EDD2-4AB2-8160-7D17BF0A85B7}" type="presOf" srcId="{B5E4C942-BCE5-4412-B096-9059D06DD002}" destId="{E0AFE24A-2A81-4524-96F9-36F10DD4D6A6}" srcOrd="0" destOrd="0" presId="urn:microsoft.com/office/officeart/2005/8/layout/vProcess5"/>
    <dgm:cxn modelId="{29EEC066-7002-4833-B393-86320B1145F5}" srcId="{07020DD0-6888-4E36-84D1-9C80508F8E0F}" destId="{1DC4D01B-B8E5-4C22-9EA4-8BD9F62E1F38}" srcOrd="0" destOrd="0" parTransId="{2AED5D62-1FE3-4639-9E02-A6D5823D0868}" sibTransId="{FACE1AF2-802E-42DE-8F47-909BE9853042}"/>
    <dgm:cxn modelId="{8A0CF648-BAA9-49B1-B4B9-FAE5AC2A30BF}" type="presOf" srcId="{5B8483B3-2AD5-40EA-9274-DAA36A7E3884}" destId="{065CFF98-2CDF-40AB-8AC3-31C057B4954D}" srcOrd="0" destOrd="0" presId="urn:microsoft.com/office/officeart/2005/8/layout/vProcess5"/>
    <dgm:cxn modelId="{362BBC6A-FA25-435C-88C3-54DAB5E0C408}" srcId="{07020DD0-6888-4E36-84D1-9C80508F8E0F}" destId="{086D1386-1CD0-4942-BB85-0021977B93BB}" srcOrd="1" destOrd="0" parTransId="{7A027DD3-4344-424D-9F51-583D553AE38D}" sibTransId="{DC486AF2-5986-45CF-A210-FC773663AA08}"/>
    <dgm:cxn modelId="{E262DF6C-B769-4E77-9587-06255FD645CA}" type="presOf" srcId="{086D1386-1CD0-4942-BB85-0021977B93BB}" destId="{89FF83B6-5A78-46DF-804D-64817EEE8644}" srcOrd="0" destOrd="0" presId="urn:microsoft.com/office/officeart/2005/8/layout/vProcess5"/>
    <dgm:cxn modelId="{1D1E8971-9224-4830-859E-4FB2B115277F}" type="presOf" srcId="{1DC4D01B-B8E5-4C22-9EA4-8BD9F62E1F38}" destId="{EFFCD9C4-F4CC-4E5A-89E2-80AFE5BF1356}" srcOrd="0" destOrd="0" presId="urn:microsoft.com/office/officeart/2005/8/layout/vProcess5"/>
    <dgm:cxn modelId="{CB48977F-735A-44ED-B16F-D3EDBA3E48A2}" type="presOf" srcId="{1DC4D01B-B8E5-4C22-9EA4-8BD9F62E1F38}" destId="{8E786C94-1A39-4C0F-987B-82F943B8A354}" srcOrd="1" destOrd="0" presId="urn:microsoft.com/office/officeart/2005/8/layout/vProcess5"/>
    <dgm:cxn modelId="{4A97D680-B182-43A2-8CBE-C1E7E3471711}" type="presOf" srcId="{036A9EFB-B4E5-4199-8A8C-2433F01481F6}" destId="{A2495560-12CF-421E-B861-3CE752B318CB}" srcOrd="1" destOrd="0" presId="urn:microsoft.com/office/officeart/2005/8/layout/vProcess5"/>
    <dgm:cxn modelId="{852A7098-F9C1-4BA9-B78E-509F8A588A93}" type="presOf" srcId="{07020DD0-6888-4E36-84D1-9C80508F8E0F}" destId="{EFF4D39C-44F1-4054-AEF1-E3FD470BC029}" srcOrd="0" destOrd="0" presId="urn:microsoft.com/office/officeart/2005/8/layout/vProcess5"/>
    <dgm:cxn modelId="{2DB8FBAA-D6AB-4B4F-A988-E660DEAF6970}" type="presOf" srcId="{85F41FD0-EF1E-468F-9DB5-85EB015E015B}" destId="{AF3C5B60-A2F8-4A00-8C05-F9DFCB07A317}" srcOrd="0" destOrd="0" presId="urn:microsoft.com/office/officeart/2005/8/layout/vProcess5"/>
    <dgm:cxn modelId="{8C74AAAD-0244-4F73-8806-15C5495DDCC7}" srcId="{07020DD0-6888-4E36-84D1-9C80508F8E0F}" destId="{72BCCF20-B266-4081-A513-ACF63AD455E9}" srcOrd="3" destOrd="0" parTransId="{2EE21DCA-9E21-48C0-A573-824E312F3A50}" sibTransId="{85F41FD0-EF1E-468F-9DB5-85EB015E015B}"/>
    <dgm:cxn modelId="{5D95C3B7-C689-4367-9F12-2BF303DBBF33}" type="presOf" srcId="{5B8483B3-2AD5-40EA-9274-DAA36A7E3884}" destId="{5CB1F255-68C8-40A1-8C15-88472F60897B}" srcOrd="1" destOrd="0" presId="urn:microsoft.com/office/officeart/2005/8/layout/vProcess5"/>
    <dgm:cxn modelId="{8F519DB9-0374-484E-9AC2-8DCDC3DC86B4}" type="presOf" srcId="{DC486AF2-5986-45CF-A210-FC773663AA08}" destId="{DB988BBB-B3DD-4285-A00E-7495054CE68E}" srcOrd="0" destOrd="0" presId="urn:microsoft.com/office/officeart/2005/8/layout/vProcess5"/>
    <dgm:cxn modelId="{A3FFFA88-5CF9-4871-9A9B-3FADCB05C20A}" type="presParOf" srcId="{EFF4D39C-44F1-4054-AEF1-E3FD470BC029}" destId="{102BBE5B-AD32-424F-BEF2-A0090039809E}" srcOrd="0" destOrd="0" presId="urn:microsoft.com/office/officeart/2005/8/layout/vProcess5"/>
    <dgm:cxn modelId="{F53BFFAE-E501-44A1-9BF7-7737B3A42930}" type="presParOf" srcId="{EFF4D39C-44F1-4054-AEF1-E3FD470BC029}" destId="{EFFCD9C4-F4CC-4E5A-89E2-80AFE5BF1356}" srcOrd="1" destOrd="0" presId="urn:microsoft.com/office/officeart/2005/8/layout/vProcess5"/>
    <dgm:cxn modelId="{E069D902-E76C-4CF6-A820-DC6F7459FF82}" type="presParOf" srcId="{EFF4D39C-44F1-4054-AEF1-E3FD470BC029}" destId="{89FF83B6-5A78-46DF-804D-64817EEE8644}" srcOrd="2" destOrd="0" presId="urn:microsoft.com/office/officeart/2005/8/layout/vProcess5"/>
    <dgm:cxn modelId="{9391E508-742C-426C-AE7C-D0117CB38015}" type="presParOf" srcId="{EFF4D39C-44F1-4054-AEF1-E3FD470BC029}" destId="{065CFF98-2CDF-40AB-8AC3-31C057B4954D}" srcOrd="3" destOrd="0" presId="urn:microsoft.com/office/officeart/2005/8/layout/vProcess5"/>
    <dgm:cxn modelId="{8D425AC0-5DF9-4273-BE07-1F78DA51EB1F}" type="presParOf" srcId="{EFF4D39C-44F1-4054-AEF1-E3FD470BC029}" destId="{46D81D09-2798-48F1-AE52-903112BBCF65}" srcOrd="4" destOrd="0" presId="urn:microsoft.com/office/officeart/2005/8/layout/vProcess5"/>
    <dgm:cxn modelId="{4777CAC9-EE56-46B7-84E6-FFD1CB67BCA2}" type="presParOf" srcId="{EFF4D39C-44F1-4054-AEF1-E3FD470BC029}" destId="{421BD3DB-F067-4DFC-AF8E-6C53F3B95D02}" srcOrd="5" destOrd="0" presId="urn:microsoft.com/office/officeart/2005/8/layout/vProcess5"/>
    <dgm:cxn modelId="{A05AEDAB-2467-4D92-99C6-625C4D525547}" type="presParOf" srcId="{EFF4D39C-44F1-4054-AEF1-E3FD470BC029}" destId="{6457D3DA-6103-486F-BBB9-9CA52AA34D29}" srcOrd="6" destOrd="0" presId="urn:microsoft.com/office/officeart/2005/8/layout/vProcess5"/>
    <dgm:cxn modelId="{DEEC5742-22CA-4F02-A9EA-B6BE9BD9D6E8}" type="presParOf" srcId="{EFF4D39C-44F1-4054-AEF1-E3FD470BC029}" destId="{DB988BBB-B3DD-4285-A00E-7495054CE68E}" srcOrd="7" destOrd="0" presId="urn:microsoft.com/office/officeart/2005/8/layout/vProcess5"/>
    <dgm:cxn modelId="{0DABE40D-02BC-41DE-8E20-3947E4091BEC}" type="presParOf" srcId="{EFF4D39C-44F1-4054-AEF1-E3FD470BC029}" destId="{E0AFE24A-2A81-4524-96F9-36F10DD4D6A6}" srcOrd="8" destOrd="0" presId="urn:microsoft.com/office/officeart/2005/8/layout/vProcess5"/>
    <dgm:cxn modelId="{A64376BD-60CB-4533-BDF0-FCDF7181098F}" type="presParOf" srcId="{EFF4D39C-44F1-4054-AEF1-E3FD470BC029}" destId="{AF3C5B60-A2F8-4A00-8C05-F9DFCB07A317}" srcOrd="9" destOrd="0" presId="urn:microsoft.com/office/officeart/2005/8/layout/vProcess5"/>
    <dgm:cxn modelId="{8D54DC78-0651-4FF0-AE30-940F6FCDBD27}" type="presParOf" srcId="{EFF4D39C-44F1-4054-AEF1-E3FD470BC029}" destId="{8E786C94-1A39-4C0F-987B-82F943B8A354}" srcOrd="10" destOrd="0" presId="urn:microsoft.com/office/officeart/2005/8/layout/vProcess5"/>
    <dgm:cxn modelId="{7AA35375-4E71-4A2B-8036-D1C9CA306130}" type="presParOf" srcId="{EFF4D39C-44F1-4054-AEF1-E3FD470BC029}" destId="{209A2E55-0C0B-49F4-AC5D-4CCE17AC4AE8}" srcOrd="11" destOrd="0" presId="urn:microsoft.com/office/officeart/2005/8/layout/vProcess5"/>
    <dgm:cxn modelId="{1E1B8D32-CE82-426A-A703-C419E89BADCD}" type="presParOf" srcId="{EFF4D39C-44F1-4054-AEF1-E3FD470BC029}" destId="{5CB1F255-68C8-40A1-8C15-88472F60897B}" srcOrd="12" destOrd="0" presId="urn:microsoft.com/office/officeart/2005/8/layout/vProcess5"/>
    <dgm:cxn modelId="{9FA530E6-11D6-4A3D-A719-2FB6A465C2A5}" type="presParOf" srcId="{EFF4D39C-44F1-4054-AEF1-E3FD470BC029}" destId="{0B330C5B-B4D2-405B-9859-E29B7FF43D5E}" srcOrd="13" destOrd="0" presId="urn:microsoft.com/office/officeart/2005/8/layout/vProcess5"/>
    <dgm:cxn modelId="{618B8AC7-86D6-46B7-B788-CE4096F5569C}" type="presParOf" srcId="{EFF4D39C-44F1-4054-AEF1-E3FD470BC029}" destId="{A2495560-12CF-421E-B861-3CE752B318CB}"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09C43-95C1-4141-AB5C-6C4B8C76AC9A}">
      <dsp:nvSpPr>
        <dsp:cNvPr id="0" name=""/>
        <dsp:cNvSpPr/>
      </dsp:nvSpPr>
      <dsp:spPr>
        <a:xfrm>
          <a:off x="267134" y="478703"/>
          <a:ext cx="534208" cy="534208"/>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E06E4E5-4ADF-498D-AC83-307E3A834C9D}">
      <dsp:nvSpPr>
        <dsp:cNvPr id="0" name=""/>
        <dsp:cNvSpPr/>
      </dsp:nvSpPr>
      <dsp:spPr>
        <a:xfrm>
          <a:off x="11104"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kern="1200"/>
            <a:t>All Policies and Procedure can be found </a:t>
          </a:r>
          <a:r>
            <a:rPr lang="en-US" sz="1400" kern="1200">
              <a:hlinkClick xmlns:r="http://schemas.openxmlformats.org/officeDocument/2006/relationships" r:id="rId3"/>
            </a:rPr>
            <a:t>Here</a:t>
          </a:r>
          <a:r>
            <a:rPr lang="en-US" sz="1400" kern="1200"/>
            <a:t>.</a:t>
          </a:r>
        </a:p>
      </dsp:txBody>
      <dsp:txXfrm>
        <a:off x="11104" y="1142138"/>
        <a:ext cx="1526311" cy="658865"/>
      </dsp:txXfrm>
    </dsp:sp>
    <dsp:sp modelId="{5FCE3486-C07A-40C7-888D-2976F8A56498}">
      <dsp:nvSpPr>
        <dsp:cNvPr id="0" name=""/>
        <dsp:cNvSpPr/>
      </dsp:nvSpPr>
      <dsp:spPr>
        <a:xfrm>
          <a:off x="11104"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sp>
    <dsp:sp modelId="{4CE683F5-DCA6-4A39-95E6-55C696D685FA}">
      <dsp:nvSpPr>
        <dsp:cNvPr id="0" name=""/>
        <dsp:cNvSpPr/>
      </dsp:nvSpPr>
      <dsp:spPr>
        <a:xfrm>
          <a:off x="1804520" y="460417"/>
          <a:ext cx="534208" cy="534208"/>
        </a:xfrm>
        <a:prstGeom prst="rect">
          <a:avLst/>
        </a:prstGeom>
        <a:blipFill>
          <a:blip xmlns:r="http://schemas.openxmlformats.org/officeDocument/2006/relationships" r:embed="rId4">
            <a:extLst>
              <a:ext uri="{96DAC541-7B7A-43D3-8B79-37D633B846F1}">
                <asvg:svgBlip xmlns:asvg="http://schemas.microsoft.com/office/drawing/2016/SVG/main" r:embed="rId5"/>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26F387-D809-4B49-9343-F5184527FF8C}">
      <dsp:nvSpPr>
        <dsp:cNvPr id="0" name=""/>
        <dsp:cNvSpPr/>
      </dsp:nvSpPr>
      <dsp:spPr>
        <a:xfrm>
          <a:off x="1804520"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kern="1200"/>
            <a:t>Shop@UW+ </a:t>
          </a:r>
          <a:endParaRPr lang="en-US" sz="1400" kern="1200"/>
        </a:p>
      </dsp:txBody>
      <dsp:txXfrm>
        <a:off x="1804520" y="1142138"/>
        <a:ext cx="1526311" cy="658865"/>
      </dsp:txXfrm>
    </dsp:sp>
    <dsp:sp modelId="{D6593275-BF53-47F5-B2F1-89D776D1F794}">
      <dsp:nvSpPr>
        <dsp:cNvPr id="0" name=""/>
        <dsp:cNvSpPr/>
      </dsp:nvSpPr>
      <dsp:spPr>
        <a:xfrm>
          <a:off x="1804520"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Font typeface="Arial" panose="020B0604020202020204" pitchFamily="34" charset="0"/>
            <a:buNone/>
          </a:pPr>
          <a:r>
            <a:rPr lang="en-US" sz="1100" kern="1200" dirty="0"/>
            <a:t>All Purchase items must be purchase through UW contracted vendor in Workday through </a:t>
          </a:r>
          <a:r>
            <a:rPr lang="en-US" sz="1100" kern="1200" dirty="0" err="1"/>
            <a:t>ShopUW</a:t>
          </a:r>
          <a:r>
            <a:rPr lang="en-US" sz="1100" kern="1200" dirty="0"/>
            <a:t> if able to.</a:t>
          </a:r>
        </a:p>
        <a:p>
          <a:pPr marL="0" lvl="0" indent="0" algn="l" defTabSz="488950">
            <a:lnSpc>
              <a:spcPct val="100000"/>
            </a:lnSpc>
            <a:spcBef>
              <a:spcPct val="0"/>
            </a:spcBef>
            <a:spcAft>
              <a:spcPct val="35000"/>
            </a:spcAft>
            <a:buFont typeface="Arial" panose="020B0604020202020204" pitchFamily="34" charset="0"/>
            <a:buNone/>
          </a:pPr>
          <a:r>
            <a:rPr lang="en-US" sz="1100" kern="1200" dirty="0"/>
            <a:t>BME Purchasing Process.</a:t>
          </a:r>
        </a:p>
        <a:p>
          <a:pPr marL="0" lvl="0" indent="0" algn="l" defTabSz="488950">
            <a:lnSpc>
              <a:spcPct val="100000"/>
            </a:lnSpc>
            <a:spcBef>
              <a:spcPct val="0"/>
            </a:spcBef>
            <a:spcAft>
              <a:spcPct val="35000"/>
            </a:spcAft>
            <a:buFont typeface="Arial" panose="020B0604020202020204" pitchFamily="34" charset="0"/>
            <a:buNone/>
          </a:pPr>
          <a:r>
            <a:rPr lang="en-US" sz="1100" kern="1200" dirty="0"/>
            <a:t>5,000+ purchase request require additional approval (Consult with BME Accountant).</a:t>
          </a:r>
        </a:p>
      </dsp:txBody>
      <dsp:txXfrm>
        <a:off x="1804520" y="1869613"/>
        <a:ext cx="1526311" cy="2021307"/>
      </dsp:txXfrm>
    </dsp:sp>
    <dsp:sp modelId="{A6264D46-25F7-4CEA-A936-8B997899F812}">
      <dsp:nvSpPr>
        <dsp:cNvPr id="0" name=""/>
        <dsp:cNvSpPr/>
      </dsp:nvSpPr>
      <dsp:spPr>
        <a:xfrm>
          <a:off x="3597936" y="460417"/>
          <a:ext cx="534208" cy="534208"/>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0342D8B-5C99-4A70-949F-CE57109229F4}">
      <dsp:nvSpPr>
        <dsp:cNvPr id="0" name=""/>
        <dsp:cNvSpPr/>
      </dsp:nvSpPr>
      <dsp:spPr>
        <a:xfrm>
          <a:off x="3597936"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kern="1200"/>
            <a:t>Purchasing Card </a:t>
          </a:r>
          <a:endParaRPr lang="en-US" sz="1400" kern="1200"/>
        </a:p>
      </dsp:txBody>
      <dsp:txXfrm>
        <a:off x="3597936" y="1142138"/>
        <a:ext cx="1526311" cy="658865"/>
      </dsp:txXfrm>
    </dsp:sp>
    <dsp:sp modelId="{26AD8169-FB07-46F5-84B3-24813F2F1804}">
      <dsp:nvSpPr>
        <dsp:cNvPr id="0" name=""/>
        <dsp:cNvSpPr/>
      </dsp:nvSpPr>
      <dsp:spPr>
        <a:xfrm>
          <a:off x="3597936"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May only be used for business purposes and the procurement of any items not available in </a:t>
          </a:r>
          <a:r>
            <a:rPr lang="en-US" sz="1100" kern="1200" dirty="0" err="1"/>
            <a:t>ShopUW</a:t>
          </a:r>
          <a:r>
            <a:rPr lang="en-US" sz="1100" kern="1200" dirty="0"/>
            <a:t>.</a:t>
          </a:r>
        </a:p>
        <a:p>
          <a:pPr marL="0" lvl="0" indent="0" algn="l" defTabSz="488950">
            <a:lnSpc>
              <a:spcPct val="100000"/>
            </a:lnSpc>
            <a:spcBef>
              <a:spcPct val="0"/>
            </a:spcBef>
            <a:spcAft>
              <a:spcPct val="35000"/>
            </a:spcAft>
            <a:buNone/>
          </a:pPr>
          <a:r>
            <a:rPr lang="en-US" sz="1100" kern="1200" dirty="0"/>
            <a:t>Reconcile all purchase within 60 days of transaction date.</a:t>
          </a:r>
        </a:p>
        <a:p>
          <a:pPr marL="0" lvl="0" indent="0" algn="l" defTabSz="488950">
            <a:lnSpc>
              <a:spcPct val="100000"/>
            </a:lnSpc>
            <a:spcBef>
              <a:spcPct val="0"/>
            </a:spcBef>
            <a:spcAft>
              <a:spcPct val="35000"/>
            </a:spcAft>
            <a:buNone/>
          </a:pPr>
          <a:r>
            <a:rPr lang="en-US" sz="1100" kern="1200" dirty="0"/>
            <a:t>The maximum allowable single purchase limit is $5,000.</a:t>
          </a:r>
        </a:p>
      </dsp:txBody>
      <dsp:txXfrm>
        <a:off x="3597936" y="1869613"/>
        <a:ext cx="1526311" cy="2021307"/>
      </dsp:txXfrm>
    </dsp:sp>
    <dsp:sp modelId="{FDCF2B9E-897A-4833-89EA-7FAFAF58D97C}">
      <dsp:nvSpPr>
        <dsp:cNvPr id="0" name=""/>
        <dsp:cNvSpPr/>
      </dsp:nvSpPr>
      <dsp:spPr>
        <a:xfrm>
          <a:off x="5391352" y="460417"/>
          <a:ext cx="534208" cy="534208"/>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C74008-C6D0-42FB-A65E-A9B3D89C3CF3}">
      <dsp:nvSpPr>
        <dsp:cNvPr id="0" name=""/>
        <dsp:cNvSpPr/>
      </dsp:nvSpPr>
      <dsp:spPr>
        <a:xfrm>
          <a:off x="5391352"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kern="1200"/>
            <a:t>Traveling Policies and Procedure</a:t>
          </a:r>
          <a:endParaRPr lang="en-US" sz="1400" kern="1200"/>
        </a:p>
      </dsp:txBody>
      <dsp:txXfrm>
        <a:off x="5391352" y="1142138"/>
        <a:ext cx="1526311" cy="658865"/>
      </dsp:txXfrm>
    </dsp:sp>
    <dsp:sp modelId="{98385BD4-D241-4A1C-B61E-AB863E245C80}">
      <dsp:nvSpPr>
        <dsp:cNvPr id="0" name=""/>
        <dsp:cNvSpPr/>
      </dsp:nvSpPr>
      <dsp:spPr>
        <a:xfrm>
          <a:off x="5391352"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All airfare, rental cars, and hotel reservations must be booked through Concur or Fox World Travel Inc.</a:t>
          </a:r>
        </a:p>
        <a:p>
          <a:pPr marL="0" lvl="0" indent="0" algn="l" defTabSz="488950">
            <a:lnSpc>
              <a:spcPct val="100000"/>
            </a:lnSpc>
            <a:spcBef>
              <a:spcPct val="0"/>
            </a:spcBef>
            <a:spcAft>
              <a:spcPct val="35000"/>
            </a:spcAft>
            <a:buNone/>
          </a:pPr>
          <a:r>
            <a:rPr lang="en-US" sz="1100" kern="1200" dirty="0"/>
            <a:t>Be an Authorized drivers.</a:t>
          </a:r>
        </a:p>
        <a:p>
          <a:pPr marL="0" lvl="0" indent="0" algn="l" defTabSz="488950">
            <a:lnSpc>
              <a:spcPct val="100000"/>
            </a:lnSpc>
            <a:spcBef>
              <a:spcPct val="0"/>
            </a:spcBef>
            <a:spcAft>
              <a:spcPct val="35000"/>
            </a:spcAft>
            <a:buNone/>
          </a:pPr>
          <a:r>
            <a:rPr lang="en-US" sz="1100" kern="1200"/>
            <a:t>Must obtain cost comparison if person travel is involved  and/or opting to drive over 1,000 miles roundtrip.  </a:t>
          </a:r>
        </a:p>
      </dsp:txBody>
      <dsp:txXfrm>
        <a:off x="5391352" y="1869613"/>
        <a:ext cx="1526311" cy="2021307"/>
      </dsp:txXfrm>
    </dsp:sp>
    <dsp:sp modelId="{C695FB73-9564-40E4-9392-C45C429430C5}">
      <dsp:nvSpPr>
        <dsp:cNvPr id="0" name=""/>
        <dsp:cNvSpPr/>
      </dsp:nvSpPr>
      <dsp:spPr>
        <a:xfrm>
          <a:off x="7184768" y="460417"/>
          <a:ext cx="534208" cy="534208"/>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B285DE-91C1-4D5C-9486-1C76EAB6580B}">
      <dsp:nvSpPr>
        <dsp:cNvPr id="0" name=""/>
        <dsp:cNvSpPr/>
      </dsp:nvSpPr>
      <dsp:spPr>
        <a:xfrm>
          <a:off x="7184768"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kern="1200"/>
            <a:t>Reimbursement </a:t>
          </a:r>
          <a:endParaRPr lang="en-US" sz="1400" kern="1200"/>
        </a:p>
      </dsp:txBody>
      <dsp:txXfrm>
        <a:off x="7184768" y="1142138"/>
        <a:ext cx="1526311" cy="658865"/>
      </dsp:txXfrm>
    </dsp:sp>
    <dsp:sp modelId="{813C3614-7871-4DA1-AB3B-A4FEDA8BA3B3}">
      <dsp:nvSpPr>
        <dsp:cNvPr id="0" name=""/>
        <dsp:cNvSpPr/>
      </dsp:nvSpPr>
      <dsp:spPr>
        <a:xfrm>
          <a:off x="7184768"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dirty="0"/>
            <a:t>Submit an expense report in Workday within 90 days of the transaction date.</a:t>
          </a:r>
        </a:p>
        <a:p>
          <a:pPr marL="0" lvl="0" indent="0" algn="l" defTabSz="488950">
            <a:lnSpc>
              <a:spcPct val="100000"/>
            </a:lnSpc>
            <a:spcBef>
              <a:spcPct val="0"/>
            </a:spcBef>
            <a:spcAft>
              <a:spcPct val="35000"/>
            </a:spcAft>
            <a:buNone/>
          </a:pPr>
          <a:r>
            <a:rPr lang="en-US" sz="1100" kern="1200"/>
            <a:t>Attach all supporting documents (Receipts, Agenda, Attendees List, etc.).</a:t>
          </a:r>
        </a:p>
      </dsp:txBody>
      <dsp:txXfrm>
        <a:off x="7184768" y="1869613"/>
        <a:ext cx="1526311" cy="2021307"/>
      </dsp:txXfrm>
    </dsp:sp>
    <dsp:sp modelId="{0073F4BB-0154-463A-A20B-88021C9A301D}">
      <dsp:nvSpPr>
        <dsp:cNvPr id="0" name=""/>
        <dsp:cNvSpPr/>
      </dsp:nvSpPr>
      <dsp:spPr>
        <a:xfrm>
          <a:off x="8978184" y="460417"/>
          <a:ext cx="534208" cy="534208"/>
        </a:xfrm>
        <a:prstGeom prst="rect">
          <a:avLst/>
        </a:prstGeom>
        <a:blipFill>
          <a:blip xmlns:r="http://schemas.openxmlformats.org/officeDocument/2006/relationships"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14CB63-4271-4EF8-BD01-852AA595452B}">
      <dsp:nvSpPr>
        <dsp:cNvPr id="0" name=""/>
        <dsp:cNvSpPr/>
      </dsp:nvSpPr>
      <dsp:spPr>
        <a:xfrm>
          <a:off x="8978184" y="1142138"/>
          <a:ext cx="1526311" cy="6588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622300">
            <a:lnSpc>
              <a:spcPct val="100000"/>
            </a:lnSpc>
            <a:spcBef>
              <a:spcPct val="0"/>
            </a:spcBef>
            <a:spcAft>
              <a:spcPct val="35000"/>
            </a:spcAft>
            <a:buNone/>
            <a:defRPr b="1"/>
          </a:pPr>
          <a:r>
            <a:rPr lang="en-US" sz="1400" b="1" kern="1200"/>
            <a:t>Funding </a:t>
          </a:r>
          <a:endParaRPr lang="en-US" sz="1400" kern="1200"/>
        </a:p>
      </dsp:txBody>
      <dsp:txXfrm>
        <a:off x="8978184" y="1142138"/>
        <a:ext cx="1526311" cy="658865"/>
      </dsp:txXfrm>
    </dsp:sp>
    <dsp:sp modelId="{A077EEC2-AB3A-4F7A-BC69-FDF3A882A0FA}">
      <dsp:nvSpPr>
        <dsp:cNvPr id="0" name=""/>
        <dsp:cNvSpPr/>
      </dsp:nvSpPr>
      <dsp:spPr>
        <a:xfrm>
          <a:off x="8978184" y="1869613"/>
          <a:ext cx="1526311" cy="2021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488950">
            <a:lnSpc>
              <a:spcPct val="100000"/>
            </a:lnSpc>
            <a:spcBef>
              <a:spcPct val="0"/>
            </a:spcBef>
            <a:spcAft>
              <a:spcPct val="35000"/>
            </a:spcAft>
            <a:buNone/>
          </a:pPr>
          <a:r>
            <a:rPr lang="en-US" sz="1100" kern="1200">
              <a:hlinkClick xmlns:r="http://schemas.openxmlformats.org/officeDocument/2006/relationships" r:id="rId14"/>
            </a:rPr>
            <a:t>https://fdmmaintenance.wisconsin.edu/Worktag</a:t>
          </a:r>
          <a:r>
            <a:rPr lang="en-US" sz="1100" kern="1200"/>
            <a:t> </a:t>
          </a:r>
        </a:p>
      </dsp:txBody>
      <dsp:txXfrm>
        <a:off x="8978184" y="1869613"/>
        <a:ext cx="1526311" cy="202130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CD9C4-F4CC-4E5A-89E2-80AFE5BF1356}">
      <dsp:nvSpPr>
        <dsp:cNvPr id="0" name=""/>
        <dsp:cNvSpPr/>
      </dsp:nvSpPr>
      <dsp:spPr>
        <a:xfrm>
          <a:off x="0" y="0"/>
          <a:ext cx="8097012" cy="783240"/>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Order Submission</a:t>
          </a:r>
          <a:br>
            <a:rPr lang="en-US" sz="1400" b="1" kern="1200" dirty="0"/>
          </a:br>
          <a:r>
            <a:rPr lang="en-US" sz="1400" b="1" kern="1200" dirty="0"/>
            <a:t>The Purchaser (PI or Lab Members) submits the order in Workday. </a:t>
          </a:r>
          <a:endParaRPr lang="en-US" sz="1400" kern="1200" dirty="0"/>
        </a:p>
      </dsp:txBody>
      <dsp:txXfrm>
        <a:off x="22940" y="22940"/>
        <a:ext cx="7160195" cy="737360"/>
      </dsp:txXfrm>
    </dsp:sp>
    <dsp:sp modelId="{89FF83B6-5A78-46DF-804D-64817EEE8644}">
      <dsp:nvSpPr>
        <dsp:cNvPr id="0" name=""/>
        <dsp:cNvSpPr/>
      </dsp:nvSpPr>
      <dsp:spPr>
        <a:xfrm>
          <a:off x="604647" y="892024"/>
          <a:ext cx="8097012" cy="783240"/>
        </a:xfrm>
        <a:prstGeom prst="roundRect">
          <a:avLst>
            <a:gd name="adj" fmla="val 10000"/>
          </a:avLst>
        </a:prstGeom>
        <a:solidFill>
          <a:schemeClr val="accent2">
            <a:hueOff val="1610903"/>
            <a:satOff val="-4623"/>
            <a:lumOff val="-7402"/>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Notification</a:t>
          </a:r>
          <a:br>
            <a:rPr lang="en-US" sz="1400" b="1" kern="1200" dirty="0"/>
          </a:br>
          <a:r>
            <a:rPr lang="en-US" sz="1400" b="1" kern="1200" dirty="0"/>
            <a:t>The Purchaser emails BME Purchasing Team (</a:t>
          </a:r>
          <a:r>
            <a:rPr lang="en-US" sz="1400" b="1" kern="1200" dirty="0">
              <a:hlinkClick xmlns:r="http://schemas.openxmlformats.org/officeDocument/2006/relationships" r:id="rId1"/>
            </a:rPr>
            <a:t>Purchasing@bme.wisc.edu</a:t>
          </a:r>
          <a:r>
            <a:rPr lang="en-US" sz="1400" b="1" kern="1200" dirty="0"/>
            <a:t>) and CCs the PI and/or Lab Manager. </a:t>
          </a:r>
          <a:endParaRPr lang="en-US" sz="1400" kern="1200" dirty="0"/>
        </a:p>
      </dsp:txBody>
      <dsp:txXfrm>
        <a:off x="627587" y="914964"/>
        <a:ext cx="6937378" cy="737360"/>
      </dsp:txXfrm>
    </dsp:sp>
    <dsp:sp modelId="{065CFF98-2CDF-40AB-8AC3-31C057B4954D}">
      <dsp:nvSpPr>
        <dsp:cNvPr id="0" name=""/>
        <dsp:cNvSpPr/>
      </dsp:nvSpPr>
      <dsp:spPr>
        <a:xfrm>
          <a:off x="1209293" y="1784048"/>
          <a:ext cx="8097012" cy="783240"/>
        </a:xfrm>
        <a:prstGeom prst="roundRect">
          <a:avLst>
            <a:gd name="adj" fmla="val 10000"/>
          </a:avLst>
        </a:prstGeom>
        <a:solidFill>
          <a:schemeClr val="accent2">
            <a:hueOff val="3221807"/>
            <a:satOff val="-9246"/>
            <a:lumOff val="-1480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Approval by PI or Lab Manager</a:t>
          </a:r>
          <a:br>
            <a:rPr lang="en-US" sz="1400" b="1" kern="1200" dirty="0"/>
          </a:br>
          <a:r>
            <a:rPr lang="en-US" sz="1400" kern="1200" dirty="0"/>
            <a:t>The Principal Investigator (PI) or Lab Manager approves the requisition by replying directly to the email. </a:t>
          </a:r>
          <a:r>
            <a:rPr lang="en-US" sz="1400" i="1" kern="1200" dirty="0">
              <a:solidFill>
                <a:srgbClr val="002060"/>
              </a:solidFill>
            </a:rPr>
            <a:t>(This step may be skipped if the PI has opted out of email approvals.)</a:t>
          </a:r>
          <a:endParaRPr lang="en-US" sz="1400" kern="1200" dirty="0">
            <a:solidFill>
              <a:srgbClr val="002060"/>
            </a:solidFill>
          </a:endParaRPr>
        </a:p>
      </dsp:txBody>
      <dsp:txXfrm>
        <a:off x="1232233" y="1806988"/>
        <a:ext cx="6937378" cy="737360"/>
      </dsp:txXfrm>
    </dsp:sp>
    <dsp:sp modelId="{46D81D09-2798-48F1-AE52-903112BBCF65}">
      <dsp:nvSpPr>
        <dsp:cNvPr id="0" name=""/>
        <dsp:cNvSpPr/>
      </dsp:nvSpPr>
      <dsp:spPr>
        <a:xfrm>
          <a:off x="1813940" y="2676072"/>
          <a:ext cx="8097012" cy="783240"/>
        </a:xfrm>
        <a:prstGeom prst="roundRect">
          <a:avLst>
            <a:gd name="adj" fmla="val 10000"/>
          </a:avLst>
        </a:prstGeom>
        <a:solidFill>
          <a:schemeClr val="accent2">
            <a:hueOff val="4832710"/>
            <a:satOff val="-13870"/>
            <a:lumOff val="-2220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Workday Approval</a:t>
          </a:r>
          <a:br>
            <a:rPr lang="en-US" sz="1400" b="1" kern="1200" dirty="0"/>
          </a:br>
          <a:r>
            <a:rPr lang="en-US" sz="1400" b="1" kern="1200" dirty="0"/>
            <a:t>A BME student worker approves the requisition in Workday. </a:t>
          </a:r>
          <a:endParaRPr lang="en-US" sz="1400" kern="1200" dirty="0"/>
        </a:p>
      </dsp:txBody>
      <dsp:txXfrm>
        <a:off x="1836880" y="2699012"/>
        <a:ext cx="6937378" cy="737360"/>
      </dsp:txXfrm>
    </dsp:sp>
    <dsp:sp modelId="{421BD3DB-F067-4DFC-AF8E-6C53F3B95D02}">
      <dsp:nvSpPr>
        <dsp:cNvPr id="0" name=""/>
        <dsp:cNvSpPr/>
      </dsp:nvSpPr>
      <dsp:spPr>
        <a:xfrm>
          <a:off x="2418587" y="3568097"/>
          <a:ext cx="8097012" cy="783240"/>
        </a:xfrm>
        <a:prstGeom prst="roundRect">
          <a:avLst>
            <a:gd name="adj" fmla="val 10000"/>
          </a:avLst>
        </a:prstGeom>
        <a:solidFill>
          <a:schemeClr val="accent2">
            <a:hueOff val="6443614"/>
            <a:satOff val="-18493"/>
            <a:lumOff val="-29609"/>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u="sng" kern="1200" dirty="0"/>
            <a:t>Order Processing</a:t>
          </a:r>
          <a:br>
            <a:rPr lang="en-US" sz="1400" b="1" kern="1200" dirty="0"/>
          </a:br>
          <a:r>
            <a:rPr lang="en-US" sz="1400" b="1" kern="1200" dirty="0"/>
            <a:t>Purchasing Services processes the order. </a:t>
          </a:r>
          <a:endParaRPr lang="en-US" sz="1400" kern="1200" dirty="0"/>
        </a:p>
      </dsp:txBody>
      <dsp:txXfrm>
        <a:off x="2441527" y="3591037"/>
        <a:ext cx="6937378" cy="737360"/>
      </dsp:txXfrm>
    </dsp:sp>
    <dsp:sp modelId="{6457D3DA-6103-486F-BBB9-9CA52AA34D29}">
      <dsp:nvSpPr>
        <dsp:cNvPr id="0" name=""/>
        <dsp:cNvSpPr/>
      </dsp:nvSpPr>
      <dsp:spPr>
        <a:xfrm>
          <a:off x="7587905" y="572200"/>
          <a:ext cx="509106" cy="509106"/>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7702454" y="572200"/>
        <a:ext cx="280008" cy="383102"/>
      </dsp:txXfrm>
    </dsp:sp>
    <dsp:sp modelId="{DB988BBB-B3DD-4285-A00E-7495054CE68E}">
      <dsp:nvSpPr>
        <dsp:cNvPr id="0" name=""/>
        <dsp:cNvSpPr/>
      </dsp:nvSpPr>
      <dsp:spPr>
        <a:xfrm>
          <a:off x="8192552" y="1464225"/>
          <a:ext cx="509106" cy="509106"/>
        </a:xfrm>
        <a:prstGeom prst="downArrow">
          <a:avLst>
            <a:gd name="adj1" fmla="val 55000"/>
            <a:gd name="adj2" fmla="val 45000"/>
          </a:avLst>
        </a:prstGeom>
        <a:solidFill>
          <a:schemeClr val="accent2">
            <a:tint val="40000"/>
            <a:alpha val="90000"/>
            <a:hueOff val="2244906"/>
            <a:satOff val="-20744"/>
            <a:lumOff val="-2338"/>
            <a:alphaOff val="0"/>
          </a:schemeClr>
        </a:solidFill>
        <a:ln w="19050" cap="flat" cmpd="sng" algn="ctr">
          <a:solidFill>
            <a:schemeClr val="accent2">
              <a:tint val="40000"/>
              <a:alpha val="90000"/>
              <a:hueOff val="2244906"/>
              <a:satOff val="-20744"/>
              <a:lumOff val="-233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307101" y="1464225"/>
        <a:ext cx="280008" cy="383102"/>
      </dsp:txXfrm>
    </dsp:sp>
    <dsp:sp modelId="{E0AFE24A-2A81-4524-96F9-36F10DD4D6A6}">
      <dsp:nvSpPr>
        <dsp:cNvPr id="0" name=""/>
        <dsp:cNvSpPr/>
      </dsp:nvSpPr>
      <dsp:spPr>
        <a:xfrm>
          <a:off x="8797199" y="2343195"/>
          <a:ext cx="509106" cy="509106"/>
        </a:xfrm>
        <a:prstGeom prst="downArrow">
          <a:avLst>
            <a:gd name="adj1" fmla="val 55000"/>
            <a:gd name="adj2" fmla="val 45000"/>
          </a:avLst>
        </a:prstGeom>
        <a:solidFill>
          <a:schemeClr val="accent2">
            <a:tint val="40000"/>
            <a:alpha val="90000"/>
            <a:hueOff val="4489812"/>
            <a:satOff val="-41488"/>
            <a:lumOff val="-4677"/>
            <a:alphaOff val="0"/>
          </a:schemeClr>
        </a:solidFill>
        <a:ln w="19050" cap="flat" cmpd="sng" algn="ctr">
          <a:solidFill>
            <a:schemeClr val="accent2">
              <a:tint val="40000"/>
              <a:alpha val="90000"/>
              <a:hueOff val="4489812"/>
              <a:satOff val="-41488"/>
              <a:lumOff val="-467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8911748" y="2343195"/>
        <a:ext cx="280008" cy="383102"/>
      </dsp:txXfrm>
    </dsp:sp>
    <dsp:sp modelId="{AF3C5B60-A2F8-4A00-8C05-F9DFCB07A317}">
      <dsp:nvSpPr>
        <dsp:cNvPr id="0" name=""/>
        <dsp:cNvSpPr/>
      </dsp:nvSpPr>
      <dsp:spPr>
        <a:xfrm>
          <a:off x="9401846" y="3243922"/>
          <a:ext cx="509106" cy="509106"/>
        </a:xfrm>
        <a:prstGeom prst="downArrow">
          <a:avLst>
            <a:gd name="adj1" fmla="val 55000"/>
            <a:gd name="adj2" fmla="val 45000"/>
          </a:avLst>
        </a:prstGeom>
        <a:solidFill>
          <a:schemeClr val="accent2">
            <a:tint val="40000"/>
            <a:alpha val="90000"/>
            <a:hueOff val="6734718"/>
            <a:satOff val="-62232"/>
            <a:lumOff val="-7015"/>
            <a:alphaOff val="0"/>
          </a:schemeClr>
        </a:solidFill>
        <a:ln w="19050" cap="flat" cmpd="sng" algn="ctr">
          <a:solidFill>
            <a:schemeClr val="accent2">
              <a:tint val="40000"/>
              <a:alpha val="90000"/>
              <a:hueOff val="6734718"/>
              <a:satOff val="-62232"/>
              <a:lumOff val="-701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a:off x="9516395" y="3243922"/>
        <a:ext cx="280008" cy="383102"/>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B943E-497A-0E9F-A46B-3160D06C5E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EEF4BA4-7215-6E69-0AB3-CE644E8DF0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990006-9AD9-A6D0-E60C-8175A646F053}"/>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A8E03BB2-F8E9-169C-103E-35A1298A7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7C7A57-E4F7-C75F-B42C-FF82C680676F}"/>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158154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0DE74-332B-3DF2-6A5B-8B7C3BD7C15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D72F51-D170-DD8C-D225-C7E325EE1A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72E425-0C3A-56D2-0018-8D52AD16F7DC}"/>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26868528-50C5-E02A-FA86-50CD5E2C79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87EBA9-7F35-4980-59EE-ACF609021B49}"/>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32338199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BC3323B-99DA-FC41-6598-15B8D6EFDBB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07FB70-D439-2337-A968-E9E6E3E669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A58702-E1C1-7CF4-BBDF-B017325AF384}"/>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7B784B78-C9BC-3311-8112-023A38780A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584077-2833-2254-3B71-10FDA330EA8F}"/>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10690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31F19-CD31-2DDD-4910-9E1E2ACDB8B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5C9DE4-9E4F-3329-A0B4-9714856469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52E8C5-3DFB-BE2A-2500-1CC747154D9F}"/>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D4622A8C-F055-2199-CB1B-726677CDC2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92E27C-0E28-20C3-CBA7-367273B21F09}"/>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1970472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20212-3C0F-CA07-5684-80ABD318223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F38ABC-BB28-BD14-FC8B-B36004F7F1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71BC9D-21F0-AEA9-A51F-0984D32D7FBC}"/>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F8444C90-7DAF-E8E4-5109-E3929D2C7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4D846-52FF-2FB5-6733-7CAA0A9341A2}"/>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1468901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5DD58-A61B-D56E-46F3-F61EFBC0BC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3C7A73-F109-FB6F-664E-A659281923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35D2AE-623E-3B33-CF60-E80283B916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DD37009-B500-DDA3-BA16-063E078C4D83}"/>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6" name="Footer Placeholder 5">
            <a:extLst>
              <a:ext uri="{FF2B5EF4-FFF2-40B4-BE49-F238E27FC236}">
                <a16:creationId xmlns:a16="http://schemas.microsoft.com/office/drawing/2014/main" id="{A6930FC4-1142-18B5-2BD2-3AD50E82A3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251715-F09C-753A-B450-E0C5C1323490}"/>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596270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32ECA-56B3-16A8-C56A-5E7F6CFC09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375358-F8E0-F315-84B0-9000D7B032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94DB06-0137-548C-59C5-EB0E96EADD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83CEC3-9844-688F-F8B6-FB5AC14DAA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24AB8A-AB35-7C71-82B4-4B002E883B8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F2BD6D3-88A8-084A-D4F2-5D045A4C885A}"/>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8" name="Footer Placeholder 7">
            <a:extLst>
              <a:ext uri="{FF2B5EF4-FFF2-40B4-BE49-F238E27FC236}">
                <a16:creationId xmlns:a16="http://schemas.microsoft.com/office/drawing/2014/main" id="{017FCEE0-473D-2AD6-9E89-CD5A639D5F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A45E04-78AA-E6A4-303D-CAE2B20B3D56}"/>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751006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BD71D-12D3-BC3D-6343-3DCE39C470E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D69FF4-63E8-7ED7-7B3C-974DE39276A4}"/>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4" name="Footer Placeholder 3">
            <a:extLst>
              <a:ext uri="{FF2B5EF4-FFF2-40B4-BE49-F238E27FC236}">
                <a16:creationId xmlns:a16="http://schemas.microsoft.com/office/drawing/2014/main" id="{C4E0E708-A01F-8413-B292-0699F8F601B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3DC08F-0C03-3605-75C1-98E7B06C6EF6}"/>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2321954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546FD9-431A-DA53-F07E-5F6693D770D2}"/>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3" name="Footer Placeholder 2">
            <a:extLst>
              <a:ext uri="{FF2B5EF4-FFF2-40B4-BE49-F238E27FC236}">
                <a16:creationId xmlns:a16="http://schemas.microsoft.com/office/drawing/2014/main" id="{B7B6761A-68B7-9502-7516-7ACFD0C28B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E9513FE-369B-A7E6-A285-488BF0E90770}"/>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1933873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26A42-A391-290E-46E4-DEE99CB483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1985A0A-8715-628D-B757-FDA7EE5CBA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2D23F-BEF0-ED10-65C1-70731F145F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DC69B2-F781-243F-897E-52AA819F7B36}"/>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6" name="Footer Placeholder 5">
            <a:extLst>
              <a:ext uri="{FF2B5EF4-FFF2-40B4-BE49-F238E27FC236}">
                <a16:creationId xmlns:a16="http://schemas.microsoft.com/office/drawing/2014/main" id="{154D4238-7908-E808-F1CC-13C8DD2370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77EB8A-42C5-14EF-8230-7B731D983176}"/>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3506926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87FD0-0073-1A19-DD31-CA577281E9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195BD2C-13F2-7D8B-BEC7-55242C7A0F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0213EC-4D3C-AA5F-10D3-6128EB8C40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E8B0BC-72F5-1336-1A90-55F838C7D0BC}"/>
              </a:ext>
            </a:extLst>
          </p:cNvPr>
          <p:cNvSpPr>
            <a:spLocks noGrp="1"/>
          </p:cNvSpPr>
          <p:nvPr>
            <p:ph type="dt" sz="half" idx="10"/>
          </p:nvPr>
        </p:nvSpPr>
        <p:spPr/>
        <p:txBody>
          <a:bodyPr/>
          <a:lstStyle/>
          <a:p>
            <a:fld id="{A821EC95-63E2-4FE2-A10D-695D5B74157D}" type="datetimeFigureOut">
              <a:rPr lang="en-US" smtClean="0"/>
              <a:t>8/27/2025</a:t>
            </a:fld>
            <a:endParaRPr lang="en-US"/>
          </a:p>
        </p:txBody>
      </p:sp>
      <p:sp>
        <p:nvSpPr>
          <p:cNvPr id="6" name="Footer Placeholder 5">
            <a:extLst>
              <a:ext uri="{FF2B5EF4-FFF2-40B4-BE49-F238E27FC236}">
                <a16:creationId xmlns:a16="http://schemas.microsoft.com/office/drawing/2014/main" id="{B3F8920C-FE39-1A73-94DF-3F68A4246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07D453-81C6-F466-9074-3BAAFD4CCA83}"/>
              </a:ext>
            </a:extLst>
          </p:cNvPr>
          <p:cNvSpPr>
            <a:spLocks noGrp="1"/>
          </p:cNvSpPr>
          <p:nvPr>
            <p:ph type="sldNum" sz="quarter" idx="12"/>
          </p:nvPr>
        </p:nvSpPr>
        <p:spPr/>
        <p:txBody>
          <a:bodyPr/>
          <a:lstStyle/>
          <a:p>
            <a:fld id="{B4D40D6B-B2A8-498B-B46C-94684FB5DD07}" type="slidenum">
              <a:rPr lang="en-US" smtClean="0"/>
              <a:t>‹#›</a:t>
            </a:fld>
            <a:endParaRPr lang="en-US"/>
          </a:p>
        </p:txBody>
      </p:sp>
    </p:spTree>
    <p:extLst>
      <p:ext uri="{BB962C8B-B14F-4D97-AF65-F5344CB8AC3E}">
        <p14:creationId xmlns:p14="http://schemas.microsoft.com/office/powerpoint/2010/main" val="512164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AF6D38-E62E-0C1D-B09D-1BB328BFD0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DF31D3-0706-C272-CEDF-D55072317B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32CD2-0AD5-1B0D-D568-DEB3FFE360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821EC95-63E2-4FE2-A10D-695D5B74157D}" type="datetimeFigureOut">
              <a:rPr lang="en-US" smtClean="0"/>
              <a:t>8/27/2025</a:t>
            </a:fld>
            <a:endParaRPr lang="en-US"/>
          </a:p>
        </p:txBody>
      </p:sp>
      <p:sp>
        <p:nvSpPr>
          <p:cNvPr id="5" name="Footer Placeholder 4">
            <a:extLst>
              <a:ext uri="{FF2B5EF4-FFF2-40B4-BE49-F238E27FC236}">
                <a16:creationId xmlns:a16="http://schemas.microsoft.com/office/drawing/2014/main" id="{2ED45B95-25B7-1F96-2C06-B2DAD65EA2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BC7474D-6CE9-F2E1-7EE1-580885284F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4D40D6B-B2A8-498B-B46C-94684FB5DD07}" type="slidenum">
              <a:rPr lang="en-US" smtClean="0"/>
              <a:t>‹#›</a:t>
            </a:fld>
            <a:endParaRPr lang="en-US"/>
          </a:p>
        </p:txBody>
      </p:sp>
    </p:spTree>
    <p:extLst>
      <p:ext uri="{BB962C8B-B14F-4D97-AF65-F5344CB8AC3E}">
        <p14:creationId xmlns:p14="http://schemas.microsoft.com/office/powerpoint/2010/main" val="28968764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businessservices.wisc.edu/travel-reimbursement/getting-reimbursed/#%3A~%3Atext%3DDeadlines%20for%20reimbursement%2Cor%20job%20training%20expense%20reimbursements)" TargetMode="External"/><Relationship Id="rId2" Type="http://schemas.openxmlformats.org/officeDocument/2006/relationships/hyperlink" Target="https://kb.wisconsin.edu/workday/internal/144693"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kb.wisconsin.edu/workday/internal/144686" TargetMode="External"/><Relationship Id="rId2" Type="http://schemas.openxmlformats.org/officeDocument/2006/relationships/hyperlink" Target="https://kb.wisconsin.edu/workday/internal/144687"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businessservices.wisc.edu/documents/3013-1-purchasing-card-application-activation-and-registration-procedure/" TargetMode="External"/><Relationship Id="rId2" Type="http://schemas.openxmlformats.org/officeDocument/2006/relationships/hyperlink" Target="https://businessservices.wisc.edu/purchasing/purchasing-card/" TargetMode="External"/><Relationship Id="rId1" Type="http://schemas.openxmlformats.org/officeDocument/2006/relationships/slideLayout" Target="../slideLayouts/slideLayout2.xml"/><Relationship Id="rId5" Type="http://schemas.openxmlformats.org/officeDocument/2006/relationships/hyperlink" Target="https://businessservices.wisc.edu/documents/3013-2-purchasing-card-use-and-account-management-procedure/" TargetMode="External"/><Relationship Id="rId4" Type="http://schemas.openxmlformats.org/officeDocument/2006/relationships/hyperlink" Target="https://policy.wisc.edu/library/UW-3013"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uwtravel@foxworldtravel.com" TargetMode="External"/><Relationship Id="rId2" Type="http://schemas.openxmlformats.org/officeDocument/2006/relationships/hyperlink" Target="https://www.wisconsin.edu/travel/booking/concu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olicy.wisc.edu/library/UW-3015" TargetMode="External"/><Relationship Id="rId2" Type="http://schemas.openxmlformats.org/officeDocument/2006/relationships/hyperlink" Target="https://policy.wisc.edu/library/UW-3016" TargetMode="External"/><Relationship Id="rId1" Type="http://schemas.openxmlformats.org/officeDocument/2006/relationships/slideLayout" Target="../slideLayouts/slideLayout2.xml"/><Relationship Id="rId4" Type="http://schemas.openxmlformats.org/officeDocument/2006/relationships/hyperlink" Target="https://policy.wisc.edu/library/UW-3024"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airbnb.com/" TargetMode="External"/><Relationship Id="rId2" Type="http://schemas.openxmlformats.org/officeDocument/2006/relationships/hyperlink" Target="https://www.concursolutions.com/default2.asp" TargetMode="External"/><Relationship Id="rId1" Type="http://schemas.openxmlformats.org/officeDocument/2006/relationships/slideLayout" Target="../slideLayouts/slideLayout2.xml"/><Relationship Id="rId5" Type="http://schemas.openxmlformats.org/officeDocument/2006/relationships/hyperlink" Target="https://businessservices.wisc.edu/travel-reimbursement/planning-a-trip/reserving-lodging/" TargetMode="External"/><Relationship Id="rId4" Type="http://schemas.openxmlformats.org/officeDocument/2006/relationships/hyperlink" Target="https://per-diem-calculator-a007.betty.app/calculator?uuid=e234d082-cf24-4c91-9f60-c5ed539f2be3"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fleetportal.wi.gov/my.policy" TargetMode="External"/><Relationship Id="rId2" Type="http://schemas.openxmlformats.org/officeDocument/2006/relationships/hyperlink" Target="https://businessservices.wisc.edu/travel-reimbursement/planning-a-trip/booking-rental-car-fleet-vehicl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1D5CD-76E2-294F-7FD4-95039A955CD4}"/>
              </a:ext>
            </a:extLst>
          </p:cNvPr>
          <p:cNvSpPr>
            <a:spLocks noGrp="1"/>
          </p:cNvSpPr>
          <p:nvPr>
            <p:ph type="ctrTitle"/>
          </p:nvPr>
        </p:nvSpPr>
        <p:spPr/>
        <p:txBody>
          <a:bodyPr>
            <a:normAutofit fontScale="90000"/>
          </a:bodyPr>
          <a:lstStyle/>
          <a:p>
            <a:r>
              <a:rPr lang="en-US" dirty="0"/>
              <a:t>UW Purchasing and Reimbursement Policies and Procedure </a:t>
            </a:r>
          </a:p>
        </p:txBody>
      </p:sp>
      <p:sp>
        <p:nvSpPr>
          <p:cNvPr id="3" name="Subtitle 2">
            <a:extLst>
              <a:ext uri="{FF2B5EF4-FFF2-40B4-BE49-F238E27FC236}">
                <a16:creationId xmlns:a16="http://schemas.microsoft.com/office/drawing/2014/main" id="{14297163-8519-66EB-209B-FAAB59E96F7C}"/>
              </a:ext>
            </a:extLst>
          </p:cNvPr>
          <p:cNvSpPr>
            <a:spLocks noGrp="1"/>
          </p:cNvSpPr>
          <p:nvPr>
            <p:ph type="subTitle" idx="1"/>
          </p:nvPr>
        </p:nvSpPr>
        <p:spPr/>
        <p:txBody>
          <a:bodyPr/>
          <a:lstStyle/>
          <a:p>
            <a:r>
              <a:rPr lang="en-US" dirty="0"/>
              <a:t>Updated 8/27/25</a:t>
            </a:r>
          </a:p>
        </p:txBody>
      </p:sp>
    </p:spTree>
    <p:extLst>
      <p:ext uri="{BB962C8B-B14F-4D97-AF65-F5344CB8AC3E}">
        <p14:creationId xmlns:p14="http://schemas.microsoft.com/office/powerpoint/2010/main" val="3530932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8E09D-1C46-280A-E394-81D7842638DB}"/>
              </a:ext>
            </a:extLst>
          </p:cNvPr>
          <p:cNvSpPr>
            <a:spLocks noGrp="1"/>
          </p:cNvSpPr>
          <p:nvPr>
            <p:ph type="title"/>
          </p:nvPr>
        </p:nvSpPr>
        <p:spPr/>
        <p:txBody>
          <a:bodyPr/>
          <a:lstStyle/>
          <a:p>
            <a:pPr algn="ctr"/>
            <a:r>
              <a:rPr lang="en-US" dirty="0"/>
              <a:t>Travel and Reimbursement Policies and Procedure: Authorized drivers</a:t>
            </a:r>
          </a:p>
        </p:txBody>
      </p:sp>
      <p:sp>
        <p:nvSpPr>
          <p:cNvPr id="3" name="Content Placeholder 2">
            <a:extLst>
              <a:ext uri="{FF2B5EF4-FFF2-40B4-BE49-F238E27FC236}">
                <a16:creationId xmlns:a16="http://schemas.microsoft.com/office/drawing/2014/main" id="{C0AAC969-619D-F8A2-36BD-46982F4F58A3}"/>
              </a:ext>
            </a:extLst>
          </p:cNvPr>
          <p:cNvSpPr>
            <a:spLocks noGrp="1"/>
          </p:cNvSpPr>
          <p:nvPr>
            <p:ph idx="1"/>
          </p:nvPr>
        </p:nvSpPr>
        <p:spPr/>
        <p:txBody>
          <a:bodyPr>
            <a:normAutofit lnSpcReduction="10000"/>
          </a:bodyPr>
          <a:lstStyle/>
          <a:p>
            <a:pPr marL="0" indent="0">
              <a:lnSpc>
                <a:spcPct val="100000"/>
              </a:lnSpc>
              <a:spcBef>
                <a:spcPts val="409"/>
              </a:spcBef>
              <a:buNone/>
            </a:pPr>
            <a:r>
              <a:rPr lang="en-US" b="1" u="heavy" spc="-10" dirty="0">
                <a:uFill>
                  <a:solidFill>
                    <a:srgbClr val="353535"/>
                  </a:solidFill>
                </a:uFill>
                <a:latin typeface="Calibri"/>
                <a:cs typeface="Calibri"/>
              </a:rPr>
              <a:t>Reminder:</a:t>
            </a:r>
            <a:endParaRPr lang="en-US" dirty="0">
              <a:latin typeface="Calibri"/>
              <a:cs typeface="Calibri"/>
            </a:endParaRPr>
          </a:p>
          <a:p>
            <a:pPr marL="0" indent="0">
              <a:lnSpc>
                <a:spcPts val="1885"/>
              </a:lnSpc>
              <a:spcBef>
                <a:spcPts val="310"/>
              </a:spcBef>
              <a:buNone/>
            </a:pPr>
            <a:endParaRPr lang="en-US" dirty="0">
              <a:latin typeface="Calibri"/>
              <a:cs typeface="Calibri"/>
            </a:endParaRPr>
          </a:p>
          <a:p>
            <a:pPr>
              <a:lnSpc>
                <a:spcPts val="1885"/>
              </a:lnSpc>
              <a:spcBef>
                <a:spcPts val="310"/>
              </a:spcBef>
            </a:pPr>
            <a:r>
              <a:rPr lang="en-US" dirty="0">
                <a:latin typeface="Calibri"/>
                <a:cs typeface="Calibri"/>
              </a:rPr>
              <a:t>No</a:t>
            </a:r>
            <a:r>
              <a:rPr lang="en-US" spc="-75" dirty="0">
                <a:latin typeface="Calibri"/>
                <a:cs typeface="Calibri"/>
              </a:rPr>
              <a:t> </a:t>
            </a:r>
            <a:r>
              <a:rPr lang="en-US" dirty="0">
                <a:latin typeface="Calibri"/>
                <a:cs typeface="Calibri"/>
              </a:rPr>
              <a:t>reimbursement</a:t>
            </a:r>
            <a:r>
              <a:rPr lang="en-US" spc="-40" dirty="0">
                <a:latin typeface="Calibri"/>
                <a:cs typeface="Calibri"/>
              </a:rPr>
              <a:t> </a:t>
            </a:r>
            <a:r>
              <a:rPr lang="en-US" dirty="0">
                <a:latin typeface="Calibri"/>
                <a:cs typeface="Calibri"/>
              </a:rPr>
              <a:t>unless</a:t>
            </a:r>
            <a:r>
              <a:rPr lang="en-US" spc="-45" dirty="0">
                <a:latin typeface="Calibri"/>
                <a:cs typeface="Calibri"/>
              </a:rPr>
              <a:t> </a:t>
            </a:r>
            <a:r>
              <a:rPr lang="en-US" dirty="0">
                <a:latin typeface="Calibri"/>
                <a:cs typeface="Calibri"/>
              </a:rPr>
              <a:t>authorized.</a:t>
            </a:r>
            <a:r>
              <a:rPr lang="en-US" spc="-40" dirty="0">
                <a:latin typeface="Calibri"/>
                <a:cs typeface="Calibri"/>
              </a:rPr>
              <a:t> </a:t>
            </a:r>
            <a:r>
              <a:rPr lang="en-US" spc="-20" dirty="0">
                <a:latin typeface="Calibri"/>
                <a:cs typeface="Calibri"/>
              </a:rPr>
              <a:t>Approvers/auditors</a:t>
            </a:r>
            <a:r>
              <a:rPr lang="en-US" spc="-35" dirty="0">
                <a:latin typeface="Calibri"/>
                <a:cs typeface="Calibri"/>
              </a:rPr>
              <a:t> </a:t>
            </a:r>
            <a:r>
              <a:rPr lang="en-US" dirty="0">
                <a:latin typeface="Calibri"/>
                <a:cs typeface="Calibri"/>
              </a:rPr>
              <a:t>hold</a:t>
            </a:r>
            <a:r>
              <a:rPr lang="en-US" spc="-50" dirty="0">
                <a:latin typeface="Calibri"/>
                <a:cs typeface="Calibri"/>
              </a:rPr>
              <a:t> </a:t>
            </a:r>
            <a:r>
              <a:rPr lang="en-US" dirty="0">
                <a:latin typeface="Calibri"/>
                <a:cs typeface="Calibri"/>
              </a:rPr>
              <a:t>expense</a:t>
            </a:r>
            <a:r>
              <a:rPr lang="en-US" spc="-65" dirty="0">
                <a:latin typeface="Calibri"/>
                <a:cs typeface="Calibri"/>
              </a:rPr>
              <a:t> </a:t>
            </a:r>
            <a:r>
              <a:rPr lang="en-US" dirty="0">
                <a:latin typeface="Calibri"/>
                <a:cs typeface="Calibri"/>
              </a:rPr>
              <a:t>reports</a:t>
            </a:r>
            <a:r>
              <a:rPr lang="en-US" spc="-50" dirty="0">
                <a:latin typeface="Calibri"/>
                <a:cs typeface="Calibri"/>
              </a:rPr>
              <a:t> </a:t>
            </a:r>
            <a:r>
              <a:rPr lang="en-US" dirty="0">
                <a:latin typeface="Calibri"/>
                <a:cs typeface="Calibri"/>
              </a:rPr>
              <a:t>until</a:t>
            </a:r>
            <a:r>
              <a:rPr lang="en-US" spc="-40" dirty="0">
                <a:latin typeface="Calibri"/>
                <a:cs typeface="Calibri"/>
              </a:rPr>
              <a:t> </a:t>
            </a:r>
            <a:r>
              <a:rPr lang="en-US" dirty="0">
                <a:latin typeface="Calibri"/>
                <a:cs typeface="Calibri"/>
              </a:rPr>
              <a:t>claimants</a:t>
            </a:r>
            <a:r>
              <a:rPr lang="en-US" spc="-15" dirty="0">
                <a:latin typeface="Calibri"/>
                <a:cs typeface="Calibri"/>
              </a:rPr>
              <a:t> </a:t>
            </a:r>
            <a:r>
              <a:rPr lang="en-US" spc="-10" dirty="0">
                <a:latin typeface="Calibri"/>
                <a:cs typeface="Calibri"/>
              </a:rPr>
              <a:t>become authorized.</a:t>
            </a:r>
            <a:endParaRPr lang="en-US" dirty="0">
              <a:latin typeface="Calibri"/>
              <a:cs typeface="Calibri"/>
            </a:endParaRPr>
          </a:p>
          <a:p>
            <a:pPr marL="0" indent="0">
              <a:lnSpc>
                <a:spcPct val="100000"/>
              </a:lnSpc>
              <a:buNone/>
            </a:pPr>
            <a:r>
              <a:rPr lang="en-US" b="1" u="heavy" spc="-10" dirty="0">
                <a:uFill>
                  <a:solidFill>
                    <a:srgbClr val="000000"/>
                  </a:solidFill>
                </a:uFill>
                <a:latin typeface="Calibri"/>
                <a:cs typeface="Calibri"/>
              </a:rPr>
              <a:t>Mileage:</a:t>
            </a:r>
          </a:p>
          <a:p>
            <a:pPr>
              <a:lnSpc>
                <a:spcPct val="100000"/>
              </a:lnSpc>
            </a:pPr>
            <a:r>
              <a:rPr lang="en-US" dirty="0">
                <a:latin typeface="Calibri"/>
                <a:cs typeface="Calibri"/>
              </a:rPr>
              <a:t>Mileage</a:t>
            </a:r>
            <a:r>
              <a:rPr lang="en-US" spc="-25" dirty="0">
                <a:latin typeface="Calibri"/>
                <a:cs typeface="Calibri"/>
              </a:rPr>
              <a:t> </a:t>
            </a:r>
            <a:r>
              <a:rPr lang="en-US" spc="-10" dirty="0">
                <a:latin typeface="Calibri"/>
                <a:cs typeface="Calibri"/>
              </a:rPr>
              <a:t>reimbursement</a:t>
            </a:r>
            <a:r>
              <a:rPr lang="en-US" spc="-35" dirty="0">
                <a:latin typeface="Calibri"/>
                <a:cs typeface="Calibri"/>
              </a:rPr>
              <a:t> </a:t>
            </a:r>
            <a:r>
              <a:rPr lang="en-US" dirty="0">
                <a:latin typeface="Calibri"/>
                <a:cs typeface="Calibri"/>
              </a:rPr>
              <a:t>requests</a:t>
            </a:r>
            <a:r>
              <a:rPr lang="en-US" spc="-40" dirty="0">
                <a:latin typeface="Calibri"/>
                <a:cs typeface="Calibri"/>
              </a:rPr>
              <a:t> </a:t>
            </a:r>
            <a:r>
              <a:rPr lang="en-US" dirty="0">
                <a:latin typeface="Calibri"/>
                <a:cs typeface="Calibri"/>
              </a:rPr>
              <a:t>for</a:t>
            </a:r>
            <a:r>
              <a:rPr lang="en-US" spc="-35" dirty="0">
                <a:latin typeface="Calibri"/>
                <a:cs typeface="Calibri"/>
              </a:rPr>
              <a:t> </a:t>
            </a:r>
            <a:r>
              <a:rPr lang="en-US" dirty="0">
                <a:latin typeface="Calibri"/>
                <a:cs typeface="Calibri"/>
              </a:rPr>
              <a:t>roundtrips</a:t>
            </a:r>
            <a:r>
              <a:rPr lang="en-US" spc="-20" dirty="0">
                <a:latin typeface="Calibri"/>
                <a:cs typeface="Calibri"/>
              </a:rPr>
              <a:t> </a:t>
            </a:r>
            <a:r>
              <a:rPr lang="en-US" dirty="0">
                <a:latin typeface="Calibri"/>
                <a:cs typeface="Calibri"/>
              </a:rPr>
              <a:t>of</a:t>
            </a:r>
            <a:r>
              <a:rPr lang="en-US" spc="-25" dirty="0">
                <a:latin typeface="Calibri"/>
                <a:cs typeface="Calibri"/>
              </a:rPr>
              <a:t> </a:t>
            </a:r>
            <a:r>
              <a:rPr lang="en-US" dirty="0">
                <a:latin typeface="Calibri"/>
                <a:cs typeface="Calibri"/>
              </a:rPr>
              <a:t>1,000</a:t>
            </a:r>
            <a:r>
              <a:rPr lang="en-US" spc="-30" dirty="0">
                <a:latin typeface="Calibri"/>
                <a:cs typeface="Calibri"/>
              </a:rPr>
              <a:t> </a:t>
            </a:r>
            <a:r>
              <a:rPr lang="en-US" dirty="0">
                <a:latin typeface="Calibri"/>
                <a:cs typeface="Calibri"/>
              </a:rPr>
              <a:t>miles</a:t>
            </a:r>
            <a:r>
              <a:rPr lang="en-US" spc="-30" dirty="0">
                <a:latin typeface="Calibri"/>
                <a:cs typeface="Calibri"/>
              </a:rPr>
              <a:t> </a:t>
            </a:r>
            <a:r>
              <a:rPr lang="en-US" dirty="0">
                <a:latin typeface="Calibri"/>
                <a:cs typeface="Calibri"/>
              </a:rPr>
              <a:t>or</a:t>
            </a:r>
            <a:r>
              <a:rPr lang="en-US" spc="-30" dirty="0">
                <a:latin typeface="Calibri"/>
                <a:cs typeface="Calibri"/>
              </a:rPr>
              <a:t> </a:t>
            </a:r>
            <a:r>
              <a:rPr lang="en-US" dirty="0">
                <a:latin typeface="Calibri"/>
                <a:cs typeface="Calibri"/>
              </a:rPr>
              <a:t>greater</a:t>
            </a:r>
            <a:r>
              <a:rPr lang="en-US" spc="-30" dirty="0">
                <a:latin typeface="Calibri"/>
                <a:cs typeface="Calibri"/>
              </a:rPr>
              <a:t> </a:t>
            </a:r>
            <a:r>
              <a:rPr lang="en-US" dirty="0">
                <a:latin typeface="Calibri"/>
                <a:cs typeface="Calibri"/>
              </a:rPr>
              <a:t>must</a:t>
            </a:r>
            <a:r>
              <a:rPr lang="en-US" spc="-40" dirty="0">
                <a:latin typeface="Calibri"/>
                <a:cs typeface="Calibri"/>
              </a:rPr>
              <a:t> </a:t>
            </a:r>
            <a:r>
              <a:rPr lang="en-US" dirty="0">
                <a:latin typeface="Calibri"/>
                <a:cs typeface="Calibri"/>
              </a:rPr>
              <a:t>be</a:t>
            </a:r>
            <a:r>
              <a:rPr lang="en-US" spc="-35" dirty="0">
                <a:latin typeface="Calibri"/>
                <a:cs typeface="Calibri"/>
              </a:rPr>
              <a:t> </a:t>
            </a:r>
            <a:r>
              <a:rPr lang="en-US" dirty="0">
                <a:latin typeface="Calibri"/>
                <a:cs typeface="Calibri"/>
              </a:rPr>
              <a:t>supported</a:t>
            </a:r>
            <a:r>
              <a:rPr lang="en-US" spc="-20" dirty="0">
                <a:latin typeface="Calibri"/>
                <a:cs typeface="Calibri"/>
              </a:rPr>
              <a:t> </a:t>
            </a:r>
            <a:r>
              <a:rPr lang="en-US" dirty="0">
                <a:latin typeface="Calibri"/>
                <a:cs typeface="Calibri"/>
              </a:rPr>
              <a:t>by</a:t>
            </a:r>
            <a:r>
              <a:rPr lang="en-US" spc="-35" dirty="0">
                <a:latin typeface="Calibri"/>
                <a:cs typeface="Calibri"/>
              </a:rPr>
              <a:t> </a:t>
            </a:r>
            <a:r>
              <a:rPr lang="en-US" dirty="0">
                <a:latin typeface="Calibri"/>
                <a:cs typeface="Calibri"/>
              </a:rPr>
              <a:t>an</a:t>
            </a:r>
            <a:r>
              <a:rPr lang="en-US" spc="-40" dirty="0">
                <a:latin typeface="Calibri"/>
                <a:cs typeface="Calibri"/>
              </a:rPr>
              <a:t> </a:t>
            </a:r>
            <a:r>
              <a:rPr lang="en-US" dirty="0">
                <a:latin typeface="Calibri"/>
                <a:cs typeface="Calibri"/>
              </a:rPr>
              <a:t>airfare</a:t>
            </a:r>
            <a:r>
              <a:rPr lang="en-US" spc="-30" dirty="0">
                <a:latin typeface="Calibri"/>
                <a:cs typeface="Calibri"/>
              </a:rPr>
              <a:t> </a:t>
            </a:r>
            <a:r>
              <a:rPr lang="en-US" spc="-20" dirty="0">
                <a:latin typeface="Calibri"/>
                <a:cs typeface="Calibri"/>
              </a:rPr>
              <a:t>cost </a:t>
            </a:r>
            <a:r>
              <a:rPr lang="en-US" dirty="0">
                <a:latin typeface="Calibri"/>
                <a:cs typeface="Calibri"/>
              </a:rPr>
              <a:t>comparison</a:t>
            </a:r>
            <a:r>
              <a:rPr lang="en-US" spc="-50" dirty="0">
                <a:latin typeface="Calibri"/>
                <a:cs typeface="Calibri"/>
              </a:rPr>
              <a:t> </a:t>
            </a:r>
            <a:r>
              <a:rPr lang="en-US" dirty="0">
                <a:latin typeface="Calibri"/>
                <a:cs typeface="Calibri"/>
              </a:rPr>
              <a:t>obtained</a:t>
            </a:r>
            <a:r>
              <a:rPr lang="en-US" spc="-50" dirty="0">
                <a:latin typeface="Calibri"/>
                <a:cs typeface="Calibri"/>
              </a:rPr>
              <a:t> </a:t>
            </a:r>
            <a:r>
              <a:rPr lang="en-US" dirty="0">
                <a:latin typeface="Calibri"/>
                <a:cs typeface="Calibri"/>
              </a:rPr>
              <a:t>during</a:t>
            </a:r>
            <a:r>
              <a:rPr lang="en-US" spc="-45" dirty="0">
                <a:latin typeface="Calibri"/>
                <a:cs typeface="Calibri"/>
              </a:rPr>
              <a:t> </a:t>
            </a:r>
            <a:r>
              <a:rPr lang="en-US" dirty="0">
                <a:latin typeface="Calibri"/>
                <a:cs typeface="Calibri"/>
              </a:rPr>
              <a:t>the</a:t>
            </a:r>
            <a:r>
              <a:rPr lang="en-US" spc="-60" dirty="0">
                <a:latin typeface="Calibri"/>
                <a:cs typeface="Calibri"/>
              </a:rPr>
              <a:t> </a:t>
            </a:r>
            <a:r>
              <a:rPr lang="en-US" spc="-10" dirty="0">
                <a:latin typeface="Calibri"/>
                <a:cs typeface="Calibri"/>
              </a:rPr>
              <a:t>trip-</a:t>
            </a:r>
            <a:r>
              <a:rPr lang="en-US" dirty="0">
                <a:latin typeface="Calibri"/>
                <a:cs typeface="Calibri"/>
              </a:rPr>
              <a:t>planning</a:t>
            </a:r>
            <a:r>
              <a:rPr lang="en-US" spc="-45" dirty="0">
                <a:latin typeface="Calibri"/>
                <a:cs typeface="Calibri"/>
              </a:rPr>
              <a:t> </a:t>
            </a:r>
            <a:r>
              <a:rPr lang="en-US" spc="-10" dirty="0">
                <a:latin typeface="Calibri"/>
                <a:cs typeface="Calibri"/>
              </a:rPr>
              <a:t>process.</a:t>
            </a:r>
            <a:endParaRPr lang="en-US" dirty="0">
              <a:latin typeface="Calibri"/>
              <a:cs typeface="Calibri"/>
            </a:endParaRPr>
          </a:p>
          <a:p>
            <a:pPr marL="0" indent="0">
              <a:lnSpc>
                <a:spcPct val="100000"/>
              </a:lnSpc>
              <a:buNone/>
            </a:pPr>
            <a:r>
              <a:rPr lang="en-US" b="1" u="heavy" dirty="0">
                <a:uFill>
                  <a:solidFill>
                    <a:srgbClr val="000000"/>
                  </a:solidFill>
                </a:uFill>
                <a:latin typeface="Calibri"/>
                <a:cs typeface="Calibri"/>
              </a:rPr>
              <a:t>Car</a:t>
            </a:r>
            <a:r>
              <a:rPr lang="en-US" b="1" u="heavy" spc="-60" dirty="0">
                <a:uFill>
                  <a:solidFill>
                    <a:srgbClr val="000000"/>
                  </a:solidFill>
                </a:uFill>
                <a:latin typeface="Calibri"/>
                <a:cs typeface="Calibri"/>
              </a:rPr>
              <a:t> </a:t>
            </a:r>
            <a:r>
              <a:rPr lang="en-US" b="1" u="heavy" dirty="0">
                <a:uFill>
                  <a:solidFill>
                    <a:srgbClr val="000000"/>
                  </a:solidFill>
                </a:uFill>
                <a:latin typeface="Calibri"/>
                <a:cs typeface="Calibri"/>
              </a:rPr>
              <a:t>Rental:</a:t>
            </a:r>
          </a:p>
          <a:p>
            <a:pPr>
              <a:lnSpc>
                <a:spcPct val="100000"/>
              </a:lnSpc>
            </a:pPr>
            <a:r>
              <a:rPr lang="en-US" dirty="0">
                <a:uFill>
                  <a:solidFill>
                    <a:srgbClr val="000000"/>
                  </a:solidFill>
                </a:uFill>
                <a:latin typeface="Calibri"/>
                <a:cs typeface="Calibri"/>
              </a:rPr>
              <a:t>Must go through Concur for vehicle rental </a:t>
            </a:r>
            <a:endParaRPr lang="en-US" u="sng" dirty="0">
              <a:uFill>
                <a:solidFill>
                  <a:srgbClr val="000000"/>
                </a:solidFill>
              </a:uFill>
              <a:latin typeface="Calibri"/>
              <a:cs typeface="Calibri"/>
            </a:endParaRPr>
          </a:p>
          <a:p>
            <a:endParaRPr lang="en-US" dirty="0"/>
          </a:p>
        </p:txBody>
      </p:sp>
    </p:spTree>
    <p:extLst>
      <p:ext uri="{BB962C8B-B14F-4D97-AF65-F5344CB8AC3E}">
        <p14:creationId xmlns:p14="http://schemas.microsoft.com/office/powerpoint/2010/main" val="2972732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24164-65B0-E757-AA20-46BF241CE050}"/>
              </a:ext>
            </a:extLst>
          </p:cNvPr>
          <p:cNvSpPr>
            <a:spLocks noGrp="1"/>
          </p:cNvSpPr>
          <p:nvPr>
            <p:ph type="title"/>
          </p:nvPr>
        </p:nvSpPr>
        <p:spPr/>
        <p:txBody>
          <a:bodyPr/>
          <a:lstStyle/>
          <a:p>
            <a:pPr algn="ctr"/>
            <a:r>
              <a:rPr lang="en-US" dirty="0"/>
              <a:t>Reimbursement Policies and Procedure: Submitting an Expense Report</a:t>
            </a:r>
          </a:p>
        </p:txBody>
      </p:sp>
      <p:sp>
        <p:nvSpPr>
          <p:cNvPr id="3" name="Content Placeholder 2">
            <a:extLst>
              <a:ext uri="{FF2B5EF4-FFF2-40B4-BE49-F238E27FC236}">
                <a16:creationId xmlns:a16="http://schemas.microsoft.com/office/drawing/2014/main" id="{3DC110E6-6985-BDFB-66C0-CD042ABF2CB6}"/>
              </a:ext>
            </a:extLst>
          </p:cNvPr>
          <p:cNvSpPr>
            <a:spLocks noGrp="1"/>
          </p:cNvSpPr>
          <p:nvPr>
            <p:ph idx="1"/>
          </p:nvPr>
        </p:nvSpPr>
        <p:spPr>
          <a:xfrm>
            <a:off x="838200" y="1825625"/>
            <a:ext cx="10515600" cy="4667250"/>
          </a:xfrm>
        </p:spPr>
        <p:txBody>
          <a:bodyPr>
            <a:normAutofit fontScale="32500" lnSpcReduction="20000"/>
          </a:bodyPr>
          <a:lstStyle/>
          <a:p>
            <a:r>
              <a:rPr lang="en-US" sz="4500" dirty="0"/>
              <a:t>Employees get reimbursed by submitting an expense report through Workday Expenses. Once submitted, expense reports are reviewed by Expense Partners (Campus) for policy compliance and the Driver Workday Manager (BME Accountant) for budget and funding review. Once an expense report has been fully approved, the payment is directly deposited into the employee’s bank account within 5 business days.</a:t>
            </a:r>
          </a:p>
          <a:p>
            <a:r>
              <a:rPr lang="en-US" sz="4800" dirty="0"/>
              <a:t>Instructions on how to submit an expense report (reimbursement)in Workday (</a:t>
            </a:r>
            <a:r>
              <a:rPr lang="en-US" sz="4800" dirty="0">
                <a:hlinkClick r:id="rId2"/>
              </a:rPr>
              <a:t>Link</a:t>
            </a:r>
            <a:r>
              <a:rPr lang="en-US" sz="4800" dirty="0"/>
              <a:t>)</a:t>
            </a:r>
            <a:endParaRPr lang="en-US" sz="4500" dirty="0"/>
          </a:p>
          <a:p>
            <a:r>
              <a:rPr lang="en-US" sz="4500" dirty="0"/>
              <a:t>All required supporting documentation must be attached electronically to the expense report.</a:t>
            </a:r>
          </a:p>
          <a:p>
            <a:r>
              <a:rPr lang="en-US" sz="4500" dirty="0"/>
              <a:t>No receipt is required for business expense under $50</a:t>
            </a:r>
          </a:p>
          <a:p>
            <a:pPr fontAlgn="base"/>
            <a:r>
              <a:rPr lang="en-US" sz="4500" dirty="0"/>
              <a:t>Expenses must be submitted with the required supporting documentation within 90 days from the date of purchase. Exceptions to this requirement are for the following Expense Items which must be submitted within 90 days from the “arrival date” listed on the expense line of an expense report in Workday:</a:t>
            </a:r>
          </a:p>
          <a:p>
            <a:pPr lvl="1" fontAlgn="base"/>
            <a:r>
              <a:rPr lang="en-US" sz="4500" dirty="0"/>
              <a:t>Registration Fee</a:t>
            </a:r>
          </a:p>
          <a:p>
            <a:pPr lvl="1" fontAlgn="base"/>
            <a:r>
              <a:rPr lang="en-US" sz="4500" dirty="0"/>
              <a:t>Airfare</a:t>
            </a:r>
          </a:p>
          <a:p>
            <a:pPr lvl="1" fontAlgn="base"/>
            <a:r>
              <a:rPr lang="en-US" sz="4500" dirty="0"/>
              <a:t>Group Airfare</a:t>
            </a:r>
          </a:p>
          <a:p>
            <a:pPr lvl="1" fontAlgn="base"/>
            <a:r>
              <a:rPr lang="en-US" sz="4500" dirty="0"/>
              <a:t>Lodging (Group, Student and Individual)</a:t>
            </a:r>
          </a:p>
          <a:p>
            <a:pPr lvl="1" fontAlgn="base"/>
            <a:r>
              <a:rPr lang="en-US" sz="4500" dirty="0"/>
              <a:t>Tuition Reimbursement (the arrival date is the course end date)</a:t>
            </a:r>
          </a:p>
          <a:p>
            <a:pPr lvl="1" fontAlgn="base"/>
            <a:r>
              <a:rPr lang="en-US" sz="4500" dirty="0"/>
              <a:t>Job-Related Training (the arrival date is the course end date)</a:t>
            </a:r>
          </a:p>
          <a:p>
            <a:pPr marL="457200" lvl="1" indent="0" fontAlgn="base">
              <a:buNone/>
            </a:pPr>
            <a:endParaRPr lang="en-US" sz="4500" dirty="0">
              <a:cs typeface="Arial"/>
            </a:endParaRPr>
          </a:p>
          <a:p>
            <a:pPr marL="457200" lvl="1" indent="0" fontAlgn="base">
              <a:buNone/>
            </a:pPr>
            <a:r>
              <a:rPr lang="en-US" sz="4500" dirty="0">
                <a:cs typeface="Arial"/>
              </a:rPr>
              <a:t>For</a:t>
            </a:r>
            <a:r>
              <a:rPr lang="en-US" sz="4500" spc="-45" dirty="0">
                <a:cs typeface="Arial"/>
              </a:rPr>
              <a:t> </a:t>
            </a:r>
            <a:r>
              <a:rPr lang="en-US" sz="4500" dirty="0">
                <a:cs typeface="Arial"/>
              </a:rPr>
              <a:t>more</a:t>
            </a:r>
            <a:r>
              <a:rPr lang="en-US" sz="4500" spc="-25" dirty="0">
                <a:cs typeface="Arial"/>
              </a:rPr>
              <a:t> </a:t>
            </a:r>
            <a:r>
              <a:rPr lang="en-US" sz="4500" u="sng" spc="-10" dirty="0">
                <a:solidFill>
                  <a:srgbClr val="419F90"/>
                </a:solidFill>
                <a:uFill>
                  <a:solidFill>
                    <a:srgbClr val="419F90"/>
                  </a:solidFill>
                </a:uFill>
                <a:cs typeface="Arial"/>
                <a:hlinkClick r:id="rId3"/>
              </a:rPr>
              <a:t>Details/Information</a:t>
            </a:r>
            <a:r>
              <a:rPr lang="en-US" sz="4500" u="sng" spc="-10" dirty="0">
                <a:solidFill>
                  <a:srgbClr val="419F90"/>
                </a:solidFill>
                <a:uFill>
                  <a:solidFill>
                    <a:srgbClr val="419F90"/>
                  </a:solidFill>
                </a:uFill>
                <a:cs typeface="Arial"/>
              </a:rPr>
              <a:t>                  </a:t>
            </a:r>
            <a:endParaRPr lang="en-US" sz="4500" dirty="0"/>
          </a:p>
          <a:p>
            <a:endParaRPr lang="en-US" dirty="0"/>
          </a:p>
        </p:txBody>
      </p:sp>
    </p:spTree>
    <p:extLst>
      <p:ext uri="{BB962C8B-B14F-4D97-AF65-F5344CB8AC3E}">
        <p14:creationId xmlns:p14="http://schemas.microsoft.com/office/powerpoint/2010/main" val="9510192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48445-F797-C3B0-0254-A578F50E573C}"/>
              </a:ext>
            </a:extLst>
          </p:cNvPr>
          <p:cNvSpPr>
            <a:spLocks noGrp="1"/>
          </p:cNvSpPr>
          <p:nvPr>
            <p:ph type="title"/>
          </p:nvPr>
        </p:nvSpPr>
        <p:spPr/>
        <p:txBody>
          <a:bodyPr/>
          <a:lstStyle/>
          <a:p>
            <a:pPr algn="ctr"/>
            <a:r>
              <a:rPr lang="en-US" dirty="0"/>
              <a:t>Reimbursement Policies and Procedure: Hosted Business Meal</a:t>
            </a:r>
          </a:p>
        </p:txBody>
      </p:sp>
      <p:sp>
        <p:nvSpPr>
          <p:cNvPr id="3" name="Content Placeholder 2">
            <a:extLst>
              <a:ext uri="{FF2B5EF4-FFF2-40B4-BE49-F238E27FC236}">
                <a16:creationId xmlns:a16="http://schemas.microsoft.com/office/drawing/2014/main" id="{1F296AB8-66B6-D82E-9D02-AEDB192045CB}"/>
              </a:ext>
            </a:extLst>
          </p:cNvPr>
          <p:cNvSpPr>
            <a:spLocks noGrp="1"/>
          </p:cNvSpPr>
          <p:nvPr>
            <p:ph idx="1"/>
          </p:nvPr>
        </p:nvSpPr>
        <p:spPr/>
        <p:txBody>
          <a:bodyPr>
            <a:normAutofit fontScale="70000" lnSpcReduction="20000"/>
          </a:bodyPr>
          <a:lstStyle/>
          <a:p>
            <a:endParaRPr lang="en-US" sz="2600" b="1" dirty="0">
              <a:highlight>
                <a:srgbClr val="FFFF00"/>
              </a:highlight>
            </a:endParaRPr>
          </a:p>
          <a:p>
            <a:r>
              <a:rPr lang="en-US" dirty="0"/>
              <a:t>Payment/reimbursement of business meals is limited to the following, per person, including tip/gratuity:</a:t>
            </a:r>
            <a:endParaRPr lang="en-US" sz="2600" b="1" dirty="0"/>
          </a:p>
          <a:p>
            <a:endParaRPr lang="en-US" sz="2600" b="1" dirty="0">
              <a:highlight>
                <a:srgbClr val="FFFF00"/>
              </a:highlight>
            </a:endParaRPr>
          </a:p>
          <a:p>
            <a:endParaRPr lang="en-US" sz="2600" b="1" dirty="0">
              <a:highlight>
                <a:srgbClr val="FFFF00"/>
              </a:highlight>
            </a:endParaRPr>
          </a:p>
          <a:p>
            <a:endParaRPr lang="en-US" sz="2600" b="1" dirty="0">
              <a:highlight>
                <a:srgbClr val="FFFF00"/>
              </a:highlight>
            </a:endParaRPr>
          </a:p>
          <a:p>
            <a:endParaRPr lang="en-US" sz="2600" b="1" dirty="0">
              <a:highlight>
                <a:srgbClr val="FFFF00"/>
              </a:highlight>
            </a:endParaRPr>
          </a:p>
          <a:p>
            <a:endParaRPr lang="en-US" sz="2600" b="1" dirty="0">
              <a:highlight>
                <a:srgbClr val="FFFF00"/>
              </a:highlight>
            </a:endParaRPr>
          </a:p>
          <a:p>
            <a:endParaRPr lang="en-US" sz="2600" b="1" dirty="0">
              <a:highlight>
                <a:srgbClr val="FFFF00"/>
              </a:highlight>
            </a:endParaRPr>
          </a:p>
          <a:p>
            <a:pPr marL="0" indent="0">
              <a:buNone/>
            </a:pPr>
            <a:endParaRPr lang="en-US" sz="2600" b="1" dirty="0">
              <a:highlight>
                <a:srgbClr val="FFFF00"/>
              </a:highlight>
            </a:endParaRPr>
          </a:p>
          <a:p>
            <a:endParaRPr lang="en-US" sz="2600" b="1" dirty="0">
              <a:highlight>
                <a:srgbClr val="FFFF00"/>
              </a:highlight>
            </a:endParaRPr>
          </a:p>
          <a:p>
            <a:r>
              <a:rPr lang="en-US" sz="2600" b="1" dirty="0">
                <a:highlight>
                  <a:srgbClr val="FFFF00"/>
                </a:highlight>
              </a:rPr>
              <a:t>ALCOHOL</a:t>
            </a:r>
            <a:r>
              <a:rPr lang="en-US" sz="2600" b="1" spc="-25" dirty="0">
                <a:highlight>
                  <a:srgbClr val="FFFF00"/>
                </a:highlight>
              </a:rPr>
              <a:t> </a:t>
            </a:r>
            <a:r>
              <a:rPr lang="en-US" sz="2600" b="1" dirty="0">
                <a:highlight>
                  <a:srgbClr val="FFFF00"/>
                </a:highlight>
              </a:rPr>
              <a:t>IS</a:t>
            </a:r>
            <a:r>
              <a:rPr lang="en-US" sz="2600" b="1" spc="-20" dirty="0">
                <a:highlight>
                  <a:srgbClr val="FFFF00"/>
                </a:highlight>
              </a:rPr>
              <a:t> </a:t>
            </a:r>
            <a:r>
              <a:rPr lang="en-US" sz="2600" b="1" dirty="0">
                <a:highlight>
                  <a:srgbClr val="FFFF00"/>
                </a:highlight>
              </a:rPr>
              <a:t>ONLY</a:t>
            </a:r>
            <a:r>
              <a:rPr lang="en-US" sz="2600" b="1" spc="-15" dirty="0">
                <a:highlight>
                  <a:srgbClr val="FFFF00"/>
                </a:highlight>
              </a:rPr>
              <a:t> </a:t>
            </a:r>
            <a:r>
              <a:rPr lang="en-US" sz="2600" b="1" dirty="0">
                <a:highlight>
                  <a:srgbClr val="FFFF00"/>
                </a:highlight>
              </a:rPr>
              <a:t>REIMBURSABLE</a:t>
            </a:r>
            <a:r>
              <a:rPr lang="en-US" sz="2600" b="1" spc="-20" dirty="0">
                <a:highlight>
                  <a:srgbClr val="FFFF00"/>
                </a:highlight>
              </a:rPr>
              <a:t> </a:t>
            </a:r>
            <a:r>
              <a:rPr lang="en-US" sz="2600" b="1" dirty="0">
                <a:highlight>
                  <a:srgbClr val="FFFF00"/>
                </a:highlight>
              </a:rPr>
              <a:t>IF</a:t>
            </a:r>
            <a:r>
              <a:rPr lang="en-US" sz="2600" b="1" spc="-20" dirty="0">
                <a:highlight>
                  <a:srgbClr val="FFFF00"/>
                </a:highlight>
              </a:rPr>
              <a:t> </a:t>
            </a:r>
            <a:r>
              <a:rPr lang="en-US" sz="2600" b="1" dirty="0">
                <a:highlight>
                  <a:srgbClr val="FFFF00"/>
                </a:highlight>
              </a:rPr>
              <a:t>PURCHASE</a:t>
            </a:r>
            <a:r>
              <a:rPr lang="en-US" sz="2600" b="1" spc="-20" dirty="0">
                <a:highlight>
                  <a:srgbClr val="FFFF00"/>
                </a:highlight>
              </a:rPr>
              <a:t> </a:t>
            </a:r>
            <a:r>
              <a:rPr lang="en-US" sz="2600" b="1" dirty="0">
                <a:highlight>
                  <a:srgbClr val="FFFF00"/>
                </a:highlight>
              </a:rPr>
              <a:t>AFTER</a:t>
            </a:r>
            <a:r>
              <a:rPr lang="en-US" sz="2600" b="1" spc="-35" dirty="0">
                <a:highlight>
                  <a:srgbClr val="FFFF00"/>
                </a:highlight>
              </a:rPr>
              <a:t> </a:t>
            </a:r>
            <a:r>
              <a:rPr lang="en-US" sz="2600" b="1" spc="-20" dirty="0">
                <a:highlight>
                  <a:srgbClr val="FFFF00"/>
                </a:highlight>
              </a:rPr>
              <a:t>3PM!</a:t>
            </a:r>
          </a:p>
          <a:p>
            <a:pPr lvl="1"/>
            <a:r>
              <a:rPr lang="en-US" dirty="0"/>
              <a:t>Alcohol payment/reimbursement with UW Foundation funds cannot exceed $50 per person</a:t>
            </a:r>
          </a:p>
          <a:p>
            <a:pPr lvl="1"/>
            <a:r>
              <a:rPr lang="en-US" u="sng" dirty="0"/>
              <a:t>For expense report that include alcohol, please reach out to Nhia Vang(Nhia.Vang@wisc.edu)</a:t>
            </a:r>
          </a:p>
          <a:p>
            <a:pPr lvl="1"/>
            <a:endParaRPr lang="en-US" sz="2200" b="1" spc="-20" dirty="0">
              <a:highlight>
                <a:srgbClr val="FFFF00"/>
              </a:highlight>
            </a:endParaRPr>
          </a:p>
          <a:p>
            <a:endParaRPr lang="en-US" dirty="0"/>
          </a:p>
        </p:txBody>
      </p:sp>
      <p:pic>
        <p:nvPicPr>
          <p:cNvPr id="5" name="Picture 4">
            <a:extLst>
              <a:ext uri="{FF2B5EF4-FFF2-40B4-BE49-F238E27FC236}">
                <a16:creationId xmlns:a16="http://schemas.microsoft.com/office/drawing/2014/main" id="{BF06C2E5-CABA-782F-0C34-7F3B0DAD9981}"/>
              </a:ext>
            </a:extLst>
          </p:cNvPr>
          <p:cNvPicPr>
            <a:picLocks noChangeAspect="1"/>
          </p:cNvPicPr>
          <p:nvPr/>
        </p:nvPicPr>
        <p:blipFill>
          <a:blip r:embed="rId2"/>
          <a:stretch>
            <a:fillRect/>
          </a:stretch>
        </p:blipFill>
        <p:spPr>
          <a:xfrm>
            <a:off x="838200" y="2907473"/>
            <a:ext cx="10755226" cy="1838582"/>
          </a:xfrm>
          <a:prstGeom prst="rect">
            <a:avLst/>
          </a:prstGeom>
        </p:spPr>
      </p:pic>
    </p:spTree>
    <p:extLst>
      <p:ext uri="{BB962C8B-B14F-4D97-AF65-F5344CB8AC3E}">
        <p14:creationId xmlns:p14="http://schemas.microsoft.com/office/powerpoint/2010/main" val="1113827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EB0F20-58E1-CA31-075D-1A8571A70BF3}"/>
              </a:ext>
            </a:extLst>
          </p:cNvPr>
          <p:cNvSpPr>
            <a:spLocks noGrp="1"/>
          </p:cNvSpPr>
          <p:nvPr>
            <p:ph type="title"/>
          </p:nvPr>
        </p:nvSpPr>
        <p:spPr/>
        <p:txBody>
          <a:bodyPr>
            <a:normAutofit/>
          </a:bodyPr>
          <a:lstStyle/>
          <a:p>
            <a:r>
              <a:rPr lang="en-US" sz="2800"/>
              <a:t>UW Purchasing and Reimbursement Policies and Procedure Overview </a:t>
            </a:r>
            <a:endParaRPr lang="en-US" sz="2800" dirty="0"/>
          </a:p>
        </p:txBody>
      </p:sp>
      <p:graphicFrame>
        <p:nvGraphicFramePr>
          <p:cNvPr id="5" name="Content Placeholder 2">
            <a:extLst>
              <a:ext uri="{FF2B5EF4-FFF2-40B4-BE49-F238E27FC236}">
                <a16:creationId xmlns:a16="http://schemas.microsoft.com/office/drawing/2014/main" id="{42B0D725-9198-CD0E-C9B0-01BF39FDD0EA}"/>
              </a:ext>
            </a:extLst>
          </p:cNvPr>
          <p:cNvGraphicFramePr>
            <a:graphicFrameLocks noGrp="1"/>
          </p:cNvGraphicFramePr>
          <p:nvPr>
            <p:ph idx="1"/>
            <p:extLst>
              <p:ext uri="{D42A27DB-BD31-4B8C-83A1-F6EECF244321}">
                <p14:modId xmlns:p14="http://schemas.microsoft.com/office/powerpoint/2010/main" val="24972182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11559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CFFC-DD62-FE49-F0E9-4E72F83D2245}"/>
              </a:ext>
            </a:extLst>
          </p:cNvPr>
          <p:cNvSpPr>
            <a:spLocks noGrp="1"/>
          </p:cNvSpPr>
          <p:nvPr>
            <p:ph type="title"/>
          </p:nvPr>
        </p:nvSpPr>
        <p:spPr/>
        <p:txBody>
          <a:bodyPr/>
          <a:lstStyle/>
          <a:p>
            <a:pPr algn="ctr" fontAlgn="base"/>
            <a:r>
              <a:rPr lang="en-US" dirty="0"/>
              <a:t>Purchasing Policy and Procedure: </a:t>
            </a:r>
            <a:r>
              <a:rPr lang="en-US" dirty="0" err="1"/>
              <a:t>Shop@UW</a:t>
            </a:r>
            <a:r>
              <a:rPr lang="en-US" dirty="0"/>
              <a:t>+</a:t>
            </a:r>
          </a:p>
        </p:txBody>
      </p:sp>
      <p:sp>
        <p:nvSpPr>
          <p:cNvPr id="3" name="Content Placeholder 2">
            <a:extLst>
              <a:ext uri="{FF2B5EF4-FFF2-40B4-BE49-F238E27FC236}">
                <a16:creationId xmlns:a16="http://schemas.microsoft.com/office/drawing/2014/main" id="{3AA8FE32-F302-8921-FF83-F9F29CF6BCF6}"/>
              </a:ext>
            </a:extLst>
          </p:cNvPr>
          <p:cNvSpPr>
            <a:spLocks noGrp="1"/>
          </p:cNvSpPr>
          <p:nvPr>
            <p:ph idx="1"/>
          </p:nvPr>
        </p:nvSpPr>
        <p:spPr/>
        <p:txBody>
          <a:bodyPr>
            <a:normAutofit/>
          </a:bodyPr>
          <a:lstStyle/>
          <a:p>
            <a:r>
              <a:rPr lang="en-US" sz="2400" dirty="0" err="1"/>
              <a:t>Shop@UW</a:t>
            </a:r>
            <a:r>
              <a:rPr lang="en-US" sz="2400" dirty="0"/>
              <a:t>+ has prime vendor relationships for office supply products, laboratory supply products, and maintenance repair and operational supplies.</a:t>
            </a:r>
          </a:p>
          <a:p>
            <a:r>
              <a:rPr lang="en-US" sz="2400" dirty="0"/>
              <a:t>All Purchase items must be purchase through UW contracted vendor in Workday through </a:t>
            </a:r>
            <a:r>
              <a:rPr lang="en-US" sz="2400" dirty="0" err="1"/>
              <a:t>ShopUW</a:t>
            </a:r>
            <a:r>
              <a:rPr lang="en-US" sz="2400" dirty="0"/>
              <a:t> if able to.</a:t>
            </a:r>
          </a:p>
          <a:p>
            <a:pPr lvl="1"/>
            <a:r>
              <a:rPr lang="en-US" dirty="0"/>
              <a:t>Catalog Requisition Instruction: </a:t>
            </a:r>
            <a:r>
              <a:rPr lang="en-US" dirty="0">
                <a:hlinkClick r:id="rId2"/>
              </a:rPr>
              <a:t>Here</a:t>
            </a:r>
            <a:endParaRPr lang="en-US" dirty="0"/>
          </a:p>
          <a:p>
            <a:pPr lvl="1"/>
            <a:r>
              <a:rPr lang="en-US" dirty="0"/>
              <a:t>Non-Catalog  Requisition Instruction: </a:t>
            </a:r>
            <a:r>
              <a:rPr lang="en-US" dirty="0">
                <a:hlinkClick r:id="rId3"/>
              </a:rPr>
              <a:t>Here</a:t>
            </a:r>
            <a:endParaRPr lang="en-US" dirty="0"/>
          </a:p>
          <a:p>
            <a:r>
              <a:rPr lang="en-US" sz="2400" dirty="0"/>
              <a:t>All purchases ≥ $5,000 require special approval and additional paperwork (Consult with BME Accountant – nhia.vang@wisc.edu)</a:t>
            </a:r>
          </a:p>
        </p:txBody>
      </p:sp>
    </p:spTree>
    <p:extLst>
      <p:ext uri="{BB962C8B-B14F-4D97-AF65-F5344CB8AC3E}">
        <p14:creationId xmlns:p14="http://schemas.microsoft.com/office/powerpoint/2010/main" val="2908443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0A8E9A-292D-F919-87E2-5B10A7D98D32}"/>
              </a:ext>
            </a:extLst>
          </p:cNvPr>
          <p:cNvPicPr>
            <a:picLocks noChangeAspect="1"/>
          </p:cNvPicPr>
          <p:nvPr/>
        </p:nvPicPr>
        <p:blipFill>
          <a:blip r:embed="rId2">
            <a:duotone>
              <a:schemeClr val="bg2">
                <a:shade val="45000"/>
                <a:satMod val="135000"/>
              </a:schemeClr>
              <a:prstClr val="white"/>
            </a:duotone>
          </a:blip>
          <a:srcRect t="12153" b="3578"/>
          <a:stretch>
            <a:fillRect/>
          </a:stretch>
        </p:blipFill>
        <p:spPr>
          <a:xfrm>
            <a:off x="20" y="10"/>
            <a:ext cx="12191980" cy="6857990"/>
          </a:xfrm>
          <a:prstGeom prst="rect">
            <a:avLst/>
          </a:prstGeom>
        </p:spPr>
      </p:pic>
      <p:graphicFrame>
        <p:nvGraphicFramePr>
          <p:cNvPr id="5" name="Content Placeholder 2">
            <a:extLst>
              <a:ext uri="{FF2B5EF4-FFF2-40B4-BE49-F238E27FC236}">
                <a16:creationId xmlns:a16="http://schemas.microsoft.com/office/drawing/2014/main" id="{4E71F0A4-B0D5-A279-CF80-7C9F7756622C}"/>
              </a:ext>
            </a:extLst>
          </p:cNvPr>
          <p:cNvGraphicFramePr>
            <a:graphicFrameLocks noGrp="1"/>
          </p:cNvGraphicFramePr>
          <p:nvPr>
            <p:ph idx="1"/>
          </p:nvPr>
        </p:nvGraphicFramePr>
        <p:xfrm>
          <a:off x="1152525" y="17875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5DC936FA-10CF-6BC5-5768-8F7236C2AD54}"/>
              </a:ext>
            </a:extLst>
          </p:cNvPr>
          <p:cNvSpPr txBox="1"/>
          <p:nvPr/>
        </p:nvSpPr>
        <p:spPr>
          <a:xfrm>
            <a:off x="1123950" y="333375"/>
            <a:ext cx="10687050" cy="1200329"/>
          </a:xfrm>
          <a:prstGeom prst="rect">
            <a:avLst/>
          </a:prstGeom>
          <a:noFill/>
        </p:spPr>
        <p:txBody>
          <a:bodyPr wrap="square" rtlCol="0">
            <a:spAutoFit/>
          </a:bodyPr>
          <a:lstStyle/>
          <a:p>
            <a:pPr algn="ctr"/>
            <a:r>
              <a:rPr lang="en-US" sz="3600" dirty="0">
                <a:latin typeface="Amasis MT Pro Black" panose="020F0502020204030204" pitchFamily="18" charset="0"/>
              </a:rPr>
              <a:t>BME Workday Purchase Streamline Overview </a:t>
            </a:r>
          </a:p>
        </p:txBody>
      </p:sp>
      <p:sp>
        <p:nvSpPr>
          <p:cNvPr id="2" name="Rectangle 1">
            <a:extLst>
              <a:ext uri="{FF2B5EF4-FFF2-40B4-BE49-F238E27FC236}">
                <a16:creationId xmlns:a16="http://schemas.microsoft.com/office/drawing/2014/main" id="{3F149D29-C580-D82E-6DD1-0C0DD0004465}"/>
              </a:ext>
            </a:extLst>
          </p:cNvPr>
          <p:cNvSpPr/>
          <p:nvPr/>
        </p:nvSpPr>
        <p:spPr>
          <a:xfrm>
            <a:off x="137160" y="4642200"/>
            <a:ext cx="2624328" cy="1968912"/>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For any purchase of $5,000 or more, please consult with BME Accountant(nhia.vang@wisc.edu)</a:t>
            </a:r>
          </a:p>
        </p:txBody>
      </p:sp>
    </p:spTree>
    <p:extLst>
      <p:ext uri="{BB962C8B-B14F-4D97-AF65-F5344CB8AC3E}">
        <p14:creationId xmlns:p14="http://schemas.microsoft.com/office/powerpoint/2010/main" val="3539295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09694-D7FA-B1DB-192E-0F500E3D4CF4}"/>
              </a:ext>
            </a:extLst>
          </p:cNvPr>
          <p:cNvSpPr>
            <a:spLocks noGrp="1"/>
          </p:cNvSpPr>
          <p:nvPr>
            <p:ph type="title"/>
          </p:nvPr>
        </p:nvSpPr>
        <p:spPr/>
        <p:txBody>
          <a:bodyPr/>
          <a:lstStyle/>
          <a:p>
            <a:pPr algn="ctr"/>
            <a:r>
              <a:rPr lang="en-US" dirty="0"/>
              <a:t>Purchasing Policy and Procedure: Purchasing Card (P-Card) </a:t>
            </a:r>
          </a:p>
        </p:txBody>
      </p:sp>
      <p:sp>
        <p:nvSpPr>
          <p:cNvPr id="3" name="Content Placeholder 2">
            <a:extLst>
              <a:ext uri="{FF2B5EF4-FFF2-40B4-BE49-F238E27FC236}">
                <a16:creationId xmlns:a16="http://schemas.microsoft.com/office/drawing/2014/main" id="{FD07CBC6-0C03-F4D4-03DC-875805B72D58}"/>
              </a:ext>
            </a:extLst>
          </p:cNvPr>
          <p:cNvSpPr>
            <a:spLocks noGrp="1"/>
          </p:cNvSpPr>
          <p:nvPr>
            <p:ph idx="1"/>
          </p:nvPr>
        </p:nvSpPr>
        <p:spPr/>
        <p:txBody>
          <a:bodyPr>
            <a:normAutofit/>
          </a:bodyPr>
          <a:lstStyle/>
          <a:p>
            <a:r>
              <a:rPr lang="en-US" dirty="0"/>
              <a:t>P-Card (for more details </a:t>
            </a:r>
            <a:r>
              <a:rPr lang="en-US" dirty="0">
                <a:hlinkClick r:id="rId2"/>
              </a:rPr>
              <a:t>here</a:t>
            </a:r>
            <a:r>
              <a:rPr lang="en-US" dirty="0"/>
              <a:t>)</a:t>
            </a:r>
          </a:p>
          <a:p>
            <a:pPr lvl="1"/>
            <a:r>
              <a:rPr lang="en-US" dirty="0"/>
              <a:t>P-Card Application Request Instruction Here: </a:t>
            </a:r>
            <a:r>
              <a:rPr lang="en-US" dirty="0">
                <a:hlinkClick r:id="rId3"/>
              </a:rPr>
              <a:t>LINK</a:t>
            </a:r>
            <a:endParaRPr lang="en-US" dirty="0"/>
          </a:p>
          <a:p>
            <a:pPr lvl="1"/>
            <a:r>
              <a:rPr lang="en-US" dirty="0"/>
              <a:t>A purchasing card may only be used for business purposes.</a:t>
            </a:r>
          </a:p>
          <a:p>
            <a:pPr lvl="1"/>
            <a:r>
              <a:rPr lang="en-US" dirty="0"/>
              <a:t>The maximum allowable single purchase limit is $5,000.</a:t>
            </a:r>
          </a:p>
          <a:p>
            <a:pPr lvl="1"/>
            <a:r>
              <a:rPr lang="en-US" dirty="0"/>
              <a:t>Make sure to request for sale tax exemption for all purchases.</a:t>
            </a:r>
          </a:p>
          <a:p>
            <a:pPr lvl="1"/>
            <a:r>
              <a:rPr lang="en-US" dirty="0"/>
              <a:t>A cardholder must reconcile purchasing card transactions within 60 days of the credit card transaction load date in Workday.</a:t>
            </a:r>
          </a:p>
          <a:p>
            <a:pPr lvl="1"/>
            <a:r>
              <a:rPr lang="en-US" dirty="0"/>
              <a:t>More details on </a:t>
            </a:r>
            <a:r>
              <a:rPr lang="en-US" u="sng" dirty="0">
                <a:hlinkClick r:id="rId4"/>
              </a:rPr>
              <a:t>UW-3013 Purchasing Card Policy</a:t>
            </a:r>
            <a:endParaRPr lang="en-US" u="sng" dirty="0"/>
          </a:p>
          <a:p>
            <a:pPr lvl="1"/>
            <a:r>
              <a:rPr lang="en-US" dirty="0"/>
              <a:t>More details on </a:t>
            </a:r>
            <a:r>
              <a:rPr lang="en-US" u="sng" dirty="0">
                <a:hlinkClick r:id="rId5"/>
              </a:rPr>
              <a:t>3013.2 Purchasing Card Use and Account Management Procedure</a:t>
            </a:r>
            <a:endParaRPr lang="en-US" dirty="0"/>
          </a:p>
          <a:p>
            <a:pPr lvl="1"/>
            <a:endParaRPr lang="en-US" dirty="0"/>
          </a:p>
          <a:p>
            <a:endParaRPr lang="en-US" dirty="0"/>
          </a:p>
        </p:txBody>
      </p:sp>
    </p:spTree>
    <p:extLst>
      <p:ext uri="{BB962C8B-B14F-4D97-AF65-F5344CB8AC3E}">
        <p14:creationId xmlns:p14="http://schemas.microsoft.com/office/powerpoint/2010/main" val="1033477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065CD-49CC-D921-0A9E-9AEC4AA6ADFA}"/>
              </a:ext>
            </a:extLst>
          </p:cNvPr>
          <p:cNvSpPr>
            <a:spLocks noGrp="1"/>
          </p:cNvSpPr>
          <p:nvPr>
            <p:ph type="title"/>
          </p:nvPr>
        </p:nvSpPr>
        <p:spPr/>
        <p:txBody>
          <a:bodyPr/>
          <a:lstStyle/>
          <a:p>
            <a:pPr algn="ctr"/>
            <a:r>
              <a:rPr lang="en-US" dirty="0"/>
              <a:t>Travel and Reimbursement: Concur (More Details </a:t>
            </a:r>
            <a:r>
              <a:rPr lang="en-US" dirty="0">
                <a:hlinkClick r:id="rId2"/>
              </a:rPr>
              <a:t>Here</a:t>
            </a:r>
            <a:r>
              <a:rPr lang="en-US" dirty="0"/>
              <a:t>)</a:t>
            </a:r>
          </a:p>
        </p:txBody>
      </p:sp>
      <p:sp>
        <p:nvSpPr>
          <p:cNvPr id="3" name="Content Placeholder 2">
            <a:extLst>
              <a:ext uri="{FF2B5EF4-FFF2-40B4-BE49-F238E27FC236}">
                <a16:creationId xmlns:a16="http://schemas.microsoft.com/office/drawing/2014/main" id="{80DE67BF-8CFD-7694-A522-21457CE556DA}"/>
              </a:ext>
            </a:extLst>
          </p:cNvPr>
          <p:cNvSpPr>
            <a:spLocks noGrp="1"/>
          </p:cNvSpPr>
          <p:nvPr>
            <p:ph idx="1"/>
          </p:nvPr>
        </p:nvSpPr>
        <p:spPr/>
        <p:txBody>
          <a:bodyPr>
            <a:normAutofit fontScale="92500"/>
          </a:bodyPr>
          <a:lstStyle/>
          <a:p>
            <a:r>
              <a:rPr lang="en-US" sz="2600" b="1" dirty="0"/>
              <a:t>Concur</a:t>
            </a:r>
            <a:r>
              <a:rPr lang="en-US" sz="2600" dirty="0"/>
              <a:t> is the online booking tool used by Universities of Wisconsin employees to book individual, university-sponsored travel—airfare (Economy Class), rental cars, and hotel reservations. </a:t>
            </a:r>
            <a:r>
              <a:rPr lang="en-US" sz="2600" dirty="0">
                <a:highlight>
                  <a:srgbClr val="FFFF00"/>
                </a:highlight>
              </a:rPr>
              <a:t>The items listed above must be booked through concur or Fox World Travel Inc. for reimbursement eligibility. </a:t>
            </a:r>
          </a:p>
          <a:p>
            <a:r>
              <a:rPr lang="en-US" sz="2600" dirty="0"/>
              <a:t>Concur is provided through our contracted travel agency, Fox World Travel.</a:t>
            </a:r>
          </a:p>
          <a:p>
            <a:pPr marL="0" marR="62230" indent="0" algn="ctr">
              <a:lnSpc>
                <a:spcPct val="100000"/>
              </a:lnSpc>
              <a:spcBef>
                <a:spcPts val="105"/>
              </a:spcBef>
              <a:buNone/>
            </a:pPr>
            <a:r>
              <a:rPr lang="en-US" sz="2600" b="1" dirty="0">
                <a:solidFill>
                  <a:srgbClr val="242424"/>
                </a:solidFill>
                <a:cs typeface="Times New Roman"/>
              </a:rPr>
              <a:t>Fox</a:t>
            </a:r>
            <a:r>
              <a:rPr lang="en-US" sz="2600" b="1" spc="-20" dirty="0">
                <a:solidFill>
                  <a:srgbClr val="242424"/>
                </a:solidFill>
                <a:cs typeface="Times New Roman"/>
              </a:rPr>
              <a:t> </a:t>
            </a:r>
            <a:r>
              <a:rPr lang="en-US" sz="2600" b="1" dirty="0">
                <a:solidFill>
                  <a:srgbClr val="242424"/>
                </a:solidFill>
                <a:cs typeface="Times New Roman"/>
              </a:rPr>
              <a:t>World</a:t>
            </a:r>
            <a:r>
              <a:rPr lang="en-US" sz="2600" b="1" spc="-20" dirty="0">
                <a:solidFill>
                  <a:srgbClr val="242424"/>
                </a:solidFill>
                <a:cs typeface="Times New Roman"/>
              </a:rPr>
              <a:t> </a:t>
            </a:r>
            <a:r>
              <a:rPr lang="en-US" sz="2600" b="1" dirty="0">
                <a:solidFill>
                  <a:srgbClr val="242424"/>
                </a:solidFill>
                <a:cs typeface="Times New Roman"/>
              </a:rPr>
              <a:t>Travel</a:t>
            </a:r>
            <a:r>
              <a:rPr lang="en-US" sz="2600" b="1" spc="-35" dirty="0">
                <a:solidFill>
                  <a:srgbClr val="242424"/>
                </a:solidFill>
                <a:cs typeface="Times New Roman"/>
              </a:rPr>
              <a:t> </a:t>
            </a:r>
            <a:r>
              <a:rPr lang="en-US" sz="2600" b="1" dirty="0">
                <a:solidFill>
                  <a:srgbClr val="242424"/>
                </a:solidFill>
                <a:cs typeface="Times New Roman"/>
              </a:rPr>
              <a:t>Contact</a:t>
            </a:r>
            <a:r>
              <a:rPr lang="en-US" sz="2600" b="1" spc="-45" dirty="0">
                <a:solidFill>
                  <a:srgbClr val="242424"/>
                </a:solidFill>
                <a:cs typeface="Times New Roman"/>
              </a:rPr>
              <a:t> </a:t>
            </a:r>
            <a:r>
              <a:rPr lang="en-US" sz="2600" b="1" spc="-10" dirty="0">
                <a:solidFill>
                  <a:srgbClr val="242424"/>
                </a:solidFill>
                <a:cs typeface="Times New Roman"/>
              </a:rPr>
              <a:t>Information</a:t>
            </a:r>
            <a:endParaRPr lang="en-US" sz="2600" dirty="0">
              <a:cs typeface="Times New Roman"/>
            </a:endParaRPr>
          </a:p>
          <a:p>
            <a:pPr marL="0" marR="57150" indent="0" algn="ctr">
              <a:lnSpc>
                <a:spcPct val="100000"/>
              </a:lnSpc>
              <a:spcBef>
                <a:spcPts val="20"/>
              </a:spcBef>
              <a:buNone/>
            </a:pPr>
            <a:r>
              <a:rPr lang="en-US" sz="2600" dirty="0">
                <a:solidFill>
                  <a:srgbClr val="242424"/>
                </a:solidFill>
                <a:cs typeface="Times New Roman"/>
              </a:rPr>
              <a:t>Core</a:t>
            </a:r>
            <a:r>
              <a:rPr lang="en-US" sz="2600" spc="-40" dirty="0">
                <a:solidFill>
                  <a:srgbClr val="242424"/>
                </a:solidFill>
                <a:cs typeface="Times New Roman"/>
              </a:rPr>
              <a:t> </a:t>
            </a:r>
            <a:r>
              <a:rPr lang="en-US" sz="2600" dirty="0">
                <a:solidFill>
                  <a:srgbClr val="242424"/>
                </a:solidFill>
                <a:cs typeface="Times New Roman"/>
              </a:rPr>
              <a:t>Business</a:t>
            </a:r>
            <a:r>
              <a:rPr lang="en-US" sz="2600" spc="-50" dirty="0">
                <a:solidFill>
                  <a:srgbClr val="242424"/>
                </a:solidFill>
                <a:cs typeface="Times New Roman"/>
              </a:rPr>
              <a:t> </a:t>
            </a:r>
            <a:r>
              <a:rPr lang="en-US" sz="2600" spc="-10" dirty="0">
                <a:solidFill>
                  <a:srgbClr val="242424"/>
                </a:solidFill>
                <a:cs typeface="Times New Roman"/>
              </a:rPr>
              <a:t>Hours</a:t>
            </a:r>
            <a:endParaRPr lang="en-US" sz="2600" dirty="0">
              <a:cs typeface="Times New Roman"/>
            </a:endParaRPr>
          </a:p>
          <a:p>
            <a:pPr marL="0" marR="119380" indent="0" algn="ctr">
              <a:lnSpc>
                <a:spcPts val="2120"/>
              </a:lnSpc>
              <a:spcBef>
                <a:spcPts val="140"/>
              </a:spcBef>
              <a:buNone/>
            </a:pPr>
            <a:r>
              <a:rPr lang="en-US" sz="2600" dirty="0">
                <a:solidFill>
                  <a:srgbClr val="242424"/>
                </a:solidFill>
                <a:cs typeface="Times New Roman"/>
              </a:rPr>
              <a:t>Hours:</a:t>
            </a:r>
            <a:r>
              <a:rPr lang="en-US" sz="2600" spc="-20" dirty="0">
                <a:solidFill>
                  <a:srgbClr val="242424"/>
                </a:solidFill>
                <a:cs typeface="Times New Roman"/>
              </a:rPr>
              <a:t> </a:t>
            </a:r>
            <a:r>
              <a:rPr lang="en-US" sz="2600" dirty="0">
                <a:solidFill>
                  <a:srgbClr val="242424"/>
                </a:solidFill>
                <a:cs typeface="Times New Roman"/>
              </a:rPr>
              <a:t>7:00am</a:t>
            </a:r>
            <a:r>
              <a:rPr lang="en-US" sz="2600" spc="-30" dirty="0">
                <a:solidFill>
                  <a:srgbClr val="242424"/>
                </a:solidFill>
                <a:cs typeface="Times New Roman"/>
              </a:rPr>
              <a:t> </a:t>
            </a:r>
            <a:r>
              <a:rPr lang="en-US" sz="2600" dirty="0">
                <a:solidFill>
                  <a:srgbClr val="242424"/>
                </a:solidFill>
                <a:cs typeface="Times New Roman"/>
              </a:rPr>
              <a:t>CST</a:t>
            </a:r>
            <a:r>
              <a:rPr lang="en-US" sz="2600" spc="-15" dirty="0">
                <a:solidFill>
                  <a:srgbClr val="242424"/>
                </a:solidFill>
                <a:cs typeface="Times New Roman"/>
              </a:rPr>
              <a:t> </a:t>
            </a:r>
            <a:r>
              <a:rPr lang="en-US" sz="2600" dirty="0">
                <a:solidFill>
                  <a:srgbClr val="242424"/>
                </a:solidFill>
                <a:cs typeface="Times New Roman"/>
              </a:rPr>
              <a:t>–</a:t>
            </a:r>
            <a:r>
              <a:rPr lang="en-US" sz="2600" spc="-30" dirty="0">
                <a:solidFill>
                  <a:srgbClr val="242424"/>
                </a:solidFill>
                <a:cs typeface="Times New Roman"/>
              </a:rPr>
              <a:t> </a:t>
            </a:r>
            <a:r>
              <a:rPr lang="en-US" sz="2600" dirty="0">
                <a:solidFill>
                  <a:srgbClr val="242424"/>
                </a:solidFill>
                <a:cs typeface="Times New Roman"/>
              </a:rPr>
              <a:t>7:30pm</a:t>
            </a:r>
            <a:r>
              <a:rPr lang="en-US" sz="2600" spc="-30" dirty="0">
                <a:solidFill>
                  <a:srgbClr val="242424"/>
                </a:solidFill>
                <a:cs typeface="Times New Roman"/>
              </a:rPr>
              <a:t> </a:t>
            </a:r>
            <a:r>
              <a:rPr lang="en-US" sz="2600" dirty="0">
                <a:solidFill>
                  <a:srgbClr val="242424"/>
                </a:solidFill>
                <a:cs typeface="Times New Roman"/>
              </a:rPr>
              <a:t>CST</a:t>
            </a:r>
            <a:r>
              <a:rPr lang="en-US" sz="2600" spc="-15" dirty="0">
                <a:solidFill>
                  <a:srgbClr val="242424"/>
                </a:solidFill>
                <a:cs typeface="Times New Roman"/>
              </a:rPr>
              <a:t> </a:t>
            </a:r>
            <a:r>
              <a:rPr lang="en-US" sz="2600" dirty="0">
                <a:solidFill>
                  <a:srgbClr val="242424"/>
                </a:solidFill>
                <a:cs typeface="Times New Roman"/>
              </a:rPr>
              <a:t>Monday</a:t>
            </a:r>
            <a:r>
              <a:rPr lang="en-US" sz="2600" spc="-25" dirty="0">
                <a:solidFill>
                  <a:srgbClr val="242424"/>
                </a:solidFill>
                <a:cs typeface="Times New Roman"/>
              </a:rPr>
              <a:t> </a:t>
            </a:r>
            <a:r>
              <a:rPr lang="en-US" sz="2600" dirty="0">
                <a:solidFill>
                  <a:srgbClr val="242424"/>
                </a:solidFill>
                <a:cs typeface="Times New Roman"/>
              </a:rPr>
              <a:t>–</a:t>
            </a:r>
            <a:r>
              <a:rPr lang="en-US" sz="2600" spc="-15" dirty="0">
                <a:solidFill>
                  <a:srgbClr val="242424"/>
                </a:solidFill>
                <a:cs typeface="Times New Roman"/>
              </a:rPr>
              <a:t> </a:t>
            </a:r>
            <a:r>
              <a:rPr lang="en-US" sz="2600" spc="-10" dirty="0">
                <a:solidFill>
                  <a:srgbClr val="242424"/>
                </a:solidFill>
                <a:cs typeface="Times New Roman"/>
              </a:rPr>
              <a:t>Friday, </a:t>
            </a:r>
            <a:r>
              <a:rPr lang="en-US" sz="2600" dirty="0">
                <a:solidFill>
                  <a:srgbClr val="242424"/>
                </a:solidFill>
                <a:cs typeface="Times New Roman"/>
              </a:rPr>
              <a:t>excluding</a:t>
            </a:r>
            <a:r>
              <a:rPr lang="en-US" sz="2600" spc="-35" dirty="0">
                <a:solidFill>
                  <a:srgbClr val="242424"/>
                </a:solidFill>
                <a:cs typeface="Times New Roman"/>
              </a:rPr>
              <a:t> </a:t>
            </a:r>
            <a:r>
              <a:rPr lang="en-US" sz="2600" spc="-10" dirty="0">
                <a:solidFill>
                  <a:srgbClr val="242424"/>
                </a:solidFill>
                <a:cs typeface="Times New Roman"/>
              </a:rPr>
              <a:t>holidays</a:t>
            </a:r>
            <a:endParaRPr lang="en-US" sz="2600" dirty="0">
              <a:cs typeface="Times New Roman"/>
            </a:endParaRPr>
          </a:p>
          <a:p>
            <a:pPr marL="0" indent="0" algn="ctr">
              <a:lnSpc>
                <a:spcPts val="2090"/>
              </a:lnSpc>
              <a:buNone/>
            </a:pPr>
            <a:r>
              <a:rPr lang="en-US" sz="2600" dirty="0">
                <a:solidFill>
                  <a:srgbClr val="242424"/>
                </a:solidFill>
                <a:cs typeface="Times New Roman"/>
              </a:rPr>
              <a:t>Local</a:t>
            </a:r>
            <a:r>
              <a:rPr lang="en-US" sz="2600" spc="80" dirty="0">
                <a:solidFill>
                  <a:srgbClr val="242424"/>
                </a:solidFill>
                <a:cs typeface="Times New Roman"/>
              </a:rPr>
              <a:t> </a:t>
            </a:r>
            <a:r>
              <a:rPr lang="en-US" sz="2600" spc="-10" dirty="0">
                <a:solidFill>
                  <a:srgbClr val="242424"/>
                </a:solidFill>
                <a:cs typeface="Times New Roman"/>
              </a:rPr>
              <a:t>Phone:608-710-</a:t>
            </a:r>
            <a:r>
              <a:rPr lang="en-US" sz="2600" spc="-20" dirty="0">
                <a:solidFill>
                  <a:srgbClr val="242424"/>
                </a:solidFill>
                <a:cs typeface="Times New Roman"/>
              </a:rPr>
              <a:t>4172</a:t>
            </a:r>
            <a:endParaRPr lang="en-US" sz="2600" dirty="0">
              <a:cs typeface="Times New Roman"/>
            </a:endParaRPr>
          </a:p>
          <a:p>
            <a:pPr algn="ctr">
              <a:lnSpc>
                <a:spcPts val="2135"/>
              </a:lnSpc>
              <a:spcBef>
                <a:spcPts val="45"/>
              </a:spcBef>
            </a:pPr>
            <a:r>
              <a:rPr lang="en-US" sz="2600" dirty="0">
                <a:solidFill>
                  <a:srgbClr val="242424"/>
                </a:solidFill>
                <a:cs typeface="Times New Roman"/>
              </a:rPr>
              <a:t>Consultant</a:t>
            </a:r>
            <a:r>
              <a:rPr lang="en-US" sz="2600" spc="-50" dirty="0">
                <a:solidFill>
                  <a:srgbClr val="242424"/>
                </a:solidFill>
                <a:cs typeface="Times New Roman"/>
              </a:rPr>
              <a:t> </a:t>
            </a:r>
            <a:r>
              <a:rPr lang="en-US" sz="2600" spc="-20" dirty="0">
                <a:solidFill>
                  <a:srgbClr val="242424"/>
                </a:solidFill>
                <a:cs typeface="Times New Roman"/>
              </a:rPr>
              <a:t>Team</a:t>
            </a:r>
            <a:endParaRPr lang="en-US" sz="2600" dirty="0">
              <a:cs typeface="Times New Roman"/>
            </a:endParaRPr>
          </a:p>
          <a:p>
            <a:pPr marL="0" indent="0" algn="ctr">
              <a:lnSpc>
                <a:spcPts val="2375"/>
              </a:lnSpc>
              <a:buNone/>
            </a:pPr>
            <a:r>
              <a:rPr lang="en-US" sz="2600" dirty="0">
                <a:solidFill>
                  <a:srgbClr val="242424"/>
                </a:solidFill>
                <a:cs typeface="Times New Roman"/>
              </a:rPr>
              <a:t>Email:</a:t>
            </a:r>
            <a:r>
              <a:rPr lang="en-US" sz="2600" spc="-55" dirty="0">
                <a:solidFill>
                  <a:srgbClr val="242424"/>
                </a:solidFill>
                <a:cs typeface="Times New Roman"/>
              </a:rPr>
              <a:t> </a:t>
            </a:r>
            <a:r>
              <a:rPr lang="en-US" sz="2600" u="heavy" spc="-10" dirty="0">
                <a:solidFill>
                  <a:srgbClr val="419F90"/>
                </a:solidFill>
                <a:uFill>
                  <a:solidFill>
                    <a:srgbClr val="419F90"/>
                  </a:solidFill>
                </a:uFill>
                <a:cs typeface="Sans Serif Collection"/>
                <a:hlinkClick r:id="rId3"/>
              </a:rPr>
              <a:t>uwtravel@foxworldtravel.com</a:t>
            </a:r>
            <a:endParaRPr lang="en-US" sz="2600" dirty="0">
              <a:cs typeface="Sans Serif Collection"/>
            </a:endParaRPr>
          </a:p>
          <a:p>
            <a:endParaRPr lang="en-US" dirty="0"/>
          </a:p>
        </p:txBody>
      </p:sp>
    </p:spTree>
    <p:extLst>
      <p:ext uri="{BB962C8B-B14F-4D97-AF65-F5344CB8AC3E}">
        <p14:creationId xmlns:p14="http://schemas.microsoft.com/office/powerpoint/2010/main" val="1626551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0BE41-8036-B7DE-D45F-21AA2D37949A}"/>
              </a:ext>
            </a:extLst>
          </p:cNvPr>
          <p:cNvSpPr>
            <a:spLocks noGrp="1"/>
          </p:cNvSpPr>
          <p:nvPr>
            <p:ph type="title"/>
          </p:nvPr>
        </p:nvSpPr>
        <p:spPr/>
        <p:txBody>
          <a:bodyPr/>
          <a:lstStyle/>
          <a:p>
            <a:pPr algn="ctr"/>
            <a:r>
              <a:rPr lang="en-US" dirty="0"/>
              <a:t>Travel and Reimbursement Policies and Procedure: Cost Comparison</a:t>
            </a:r>
          </a:p>
        </p:txBody>
      </p:sp>
      <p:sp>
        <p:nvSpPr>
          <p:cNvPr id="3" name="Content Placeholder 2">
            <a:extLst>
              <a:ext uri="{FF2B5EF4-FFF2-40B4-BE49-F238E27FC236}">
                <a16:creationId xmlns:a16="http://schemas.microsoft.com/office/drawing/2014/main" id="{4DEB2731-F427-B114-6697-BD6A3A6A8E87}"/>
              </a:ext>
            </a:extLst>
          </p:cNvPr>
          <p:cNvSpPr>
            <a:spLocks noGrp="1"/>
          </p:cNvSpPr>
          <p:nvPr>
            <p:ph idx="1"/>
          </p:nvPr>
        </p:nvSpPr>
        <p:spPr/>
        <p:txBody>
          <a:bodyPr>
            <a:normAutofit fontScale="25000" lnSpcReduction="20000"/>
          </a:bodyPr>
          <a:lstStyle/>
          <a:p>
            <a:pPr marL="12700" marR="221615" indent="0">
              <a:lnSpc>
                <a:spcPts val="2380"/>
              </a:lnSpc>
              <a:spcBef>
                <a:spcPts val="484"/>
              </a:spcBef>
              <a:buSzPct val="72727"/>
              <a:buNone/>
              <a:tabLst>
                <a:tab pos="241300" algn="l"/>
              </a:tabLst>
            </a:pPr>
            <a:r>
              <a:rPr lang="en-US" sz="2600" dirty="0">
                <a:cs typeface="Arial"/>
              </a:rPr>
              <a:t>Cost Comparison:</a:t>
            </a:r>
          </a:p>
          <a:p>
            <a:pPr marL="12700" marR="221615" indent="0">
              <a:lnSpc>
                <a:spcPts val="2380"/>
              </a:lnSpc>
              <a:spcBef>
                <a:spcPts val="484"/>
              </a:spcBef>
              <a:buSzPct val="72727"/>
              <a:buNone/>
              <a:tabLst>
                <a:tab pos="241300" algn="l"/>
              </a:tabLst>
            </a:pPr>
            <a:endParaRPr lang="en-US" sz="2600" dirty="0">
              <a:cs typeface="Arial"/>
            </a:endParaRPr>
          </a:p>
          <a:p>
            <a:pPr marL="12700" marR="221615" indent="0">
              <a:lnSpc>
                <a:spcPts val="2380"/>
              </a:lnSpc>
              <a:spcBef>
                <a:spcPts val="484"/>
              </a:spcBef>
              <a:buSzPct val="72727"/>
              <a:buNone/>
              <a:tabLst>
                <a:tab pos="241300" algn="l"/>
              </a:tabLst>
            </a:pPr>
            <a:endParaRPr lang="en-US" sz="2600" dirty="0">
              <a:cs typeface="Arial"/>
            </a:endParaRPr>
          </a:p>
          <a:p>
            <a:pPr marL="12700" marR="221615" indent="0">
              <a:lnSpc>
                <a:spcPts val="2380"/>
              </a:lnSpc>
              <a:spcBef>
                <a:spcPts val="484"/>
              </a:spcBef>
              <a:buSzPct val="72727"/>
              <a:buNone/>
              <a:tabLst>
                <a:tab pos="241300" algn="l"/>
              </a:tabLst>
            </a:pPr>
            <a:endParaRPr lang="en-US" sz="2600" dirty="0">
              <a:cs typeface="Arial"/>
            </a:endParaRPr>
          </a:p>
          <a:p>
            <a:pPr marL="12700" marR="221615" indent="0">
              <a:lnSpc>
                <a:spcPts val="2380"/>
              </a:lnSpc>
              <a:spcBef>
                <a:spcPts val="484"/>
              </a:spcBef>
              <a:buSzPct val="72727"/>
              <a:buNone/>
              <a:tabLst>
                <a:tab pos="241300" algn="l"/>
              </a:tabLst>
            </a:pPr>
            <a:endParaRPr lang="en-US" sz="2600" dirty="0">
              <a:cs typeface="Arial"/>
            </a:endParaRPr>
          </a:p>
          <a:p>
            <a:pPr marL="12700" marR="221615" indent="0">
              <a:lnSpc>
                <a:spcPts val="2380"/>
              </a:lnSpc>
              <a:spcBef>
                <a:spcPts val="484"/>
              </a:spcBef>
              <a:buSzPct val="72727"/>
              <a:buNone/>
              <a:tabLst>
                <a:tab pos="241300" algn="l"/>
              </a:tabLst>
            </a:pPr>
            <a:endParaRPr lang="en-US" sz="10400" dirty="0">
              <a:cs typeface="Arial"/>
            </a:endParaRPr>
          </a:p>
          <a:p>
            <a:pPr marL="0" indent="0">
              <a:buNone/>
            </a:pPr>
            <a:r>
              <a:rPr lang="en-US" sz="10400" b="1" i="1" dirty="0">
                <a:highlight>
                  <a:srgbClr val="FFFF00"/>
                </a:highlight>
                <a:latin typeface="Calibri"/>
                <a:cs typeface="Calibri"/>
              </a:rPr>
              <a:t>Per</a:t>
            </a:r>
            <a:r>
              <a:rPr lang="en-US" sz="10400" b="1" i="1" spc="-10" dirty="0">
                <a:highlight>
                  <a:srgbClr val="FFFF00"/>
                </a:highlight>
                <a:latin typeface="Calibri"/>
                <a:cs typeface="Calibri"/>
              </a:rPr>
              <a:t> </a:t>
            </a:r>
            <a:r>
              <a:rPr lang="en-US" sz="10400" b="1" i="1" dirty="0">
                <a:highlight>
                  <a:srgbClr val="FFFF00"/>
                </a:highlight>
                <a:latin typeface="Calibri"/>
                <a:cs typeface="Calibri"/>
              </a:rPr>
              <a:t>campus,</a:t>
            </a:r>
            <a:r>
              <a:rPr lang="en-US" sz="10400" b="1" i="1" spc="-10" dirty="0">
                <a:highlight>
                  <a:srgbClr val="FFFF00"/>
                </a:highlight>
                <a:latin typeface="Calibri"/>
                <a:cs typeface="Calibri"/>
              </a:rPr>
              <a:t> </a:t>
            </a:r>
            <a:r>
              <a:rPr lang="en-US" sz="10400" b="1" i="1" dirty="0">
                <a:highlight>
                  <a:srgbClr val="FFFF00"/>
                </a:highlight>
                <a:latin typeface="Calibri"/>
                <a:cs typeface="Calibri"/>
              </a:rPr>
              <a:t>this policy</a:t>
            </a:r>
            <a:r>
              <a:rPr lang="en-US" sz="10400" b="1" i="1" spc="-25" dirty="0">
                <a:highlight>
                  <a:srgbClr val="FFFF00"/>
                </a:highlight>
                <a:latin typeface="Calibri"/>
                <a:cs typeface="Calibri"/>
              </a:rPr>
              <a:t> </a:t>
            </a:r>
            <a:r>
              <a:rPr lang="en-US" sz="10400" b="1" i="1" dirty="0">
                <a:highlight>
                  <a:srgbClr val="FFFF00"/>
                </a:highlight>
                <a:latin typeface="Calibri"/>
                <a:cs typeface="Calibri"/>
              </a:rPr>
              <a:t>is</a:t>
            </a:r>
            <a:r>
              <a:rPr lang="en-US" sz="10400" b="1" i="1" spc="-25" dirty="0">
                <a:highlight>
                  <a:srgbClr val="FFFF00"/>
                </a:highlight>
                <a:latin typeface="Calibri"/>
                <a:cs typeface="Calibri"/>
              </a:rPr>
              <a:t> </a:t>
            </a:r>
            <a:r>
              <a:rPr lang="en-US" sz="10400" b="1" i="1" dirty="0">
                <a:highlight>
                  <a:srgbClr val="FFFF00"/>
                </a:highlight>
                <a:latin typeface="Calibri"/>
                <a:cs typeface="Calibri"/>
              </a:rPr>
              <a:t>not</a:t>
            </a:r>
            <a:r>
              <a:rPr lang="en-US" sz="10400" b="1" i="1" spc="-10" dirty="0">
                <a:highlight>
                  <a:srgbClr val="FFFF00"/>
                </a:highlight>
                <a:latin typeface="Calibri"/>
                <a:cs typeface="Calibri"/>
              </a:rPr>
              <a:t> </a:t>
            </a:r>
            <a:r>
              <a:rPr lang="en-US" sz="10400" b="1" i="1" dirty="0">
                <a:highlight>
                  <a:srgbClr val="FFFF00"/>
                </a:highlight>
                <a:latin typeface="Calibri"/>
                <a:cs typeface="Calibri"/>
              </a:rPr>
              <a:t>eligible</a:t>
            </a:r>
            <a:r>
              <a:rPr lang="en-US" sz="10400" b="1" i="1" spc="-25" dirty="0">
                <a:highlight>
                  <a:srgbClr val="FFFF00"/>
                </a:highlight>
                <a:latin typeface="Calibri"/>
                <a:cs typeface="Calibri"/>
              </a:rPr>
              <a:t> </a:t>
            </a:r>
            <a:r>
              <a:rPr lang="en-US" sz="10400" b="1" i="1" dirty="0">
                <a:highlight>
                  <a:srgbClr val="FFFF00"/>
                </a:highlight>
                <a:latin typeface="Calibri"/>
                <a:cs typeface="Calibri"/>
              </a:rPr>
              <a:t>for</a:t>
            </a:r>
            <a:r>
              <a:rPr lang="en-US" sz="10400" b="1" i="1" spc="-10" dirty="0">
                <a:highlight>
                  <a:srgbClr val="FFFF00"/>
                </a:highlight>
                <a:latin typeface="Calibri"/>
                <a:cs typeface="Calibri"/>
              </a:rPr>
              <a:t> exceptions</a:t>
            </a:r>
            <a:endParaRPr lang="en-US" sz="10400" b="1" i="1" dirty="0">
              <a:highlight>
                <a:srgbClr val="FFFF00"/>
              </a:highlight>
              <a:latin typeface="Calibri"/>
              <a:cs typeface="Calibri"/>
            </a:endParaRPr>
          </a:p>
          <a:p>
            <a:pPr marL="12700" marR="5080">
              <a:lnSpc>
                <a:spcPct val="100000"/>
              </a:lnSpc>
              <a:spcBef>
                <a:spcPts val="100"/>
              </a:spcBef>
            </a:pPr>
            <a:r>
              <a:rPr lang="en-US" sz="10400" dirty="0">
                <a:latin typeface="Calibri"/>
                <a:cs typeface="Calibri"/>
              </a:rPr>
              <a:t>See</a:t>
            </a:r>
            <a:r>
              <a:rPr lang="en-US" sz="10400" spc="-45" dirty="0">
                <a:latin typeface="Calibri"/>
                <a:cs typeface="Calibri"/>
              </a:rPr>
              <a:t> </a:t>
            </a:r>
            <a:r>
              <a:rPr lang="en-US" sz="10400" u="heavy" dirty="0">
                <a:solidFill>
                  <a:srgbClr val="419F90"/>
                </a:solidFill>
                <a:uFill>
                  <a:solidFill>
                    <a:srgbClr val="419F90"/>
                  </a:solidFill>
                </a:uFill>
                <a:latin typeface="Calibri"/>
                <a:cs typeface="Calibri"/>
                <a:hlinkClick r:id="rId2"/>
              </a:rPr>
              <a:t>Policy</a:t>
            </a:r>
            <a:r>
              <a:rPr lang="en-US" sz="10400" u="heavy" spc="-25" dirty="0">
                <a:solidFill>
                  <a:srgbClr val="419F90"/>
                </a:solidFill>
                <a:uFill>
                  <a:solidFill>
                    <a:srgbClr val="419F90"/>
                  </a:solidFill>
                </a:uFill>
                <a:latin typeface="Calibri"/>
                <a:cs typeface="Calibri"/>
                <a:hlinkClick r:id="rId2"/>
              </a:rPr>
              <a:t> </a:t>
            </a:r>
            <a:r>
              <a:rPr lang="en-US" sz="10400" u="heavy" dirty="0">
                <a:solidFill>
                  <a:srgbClr val="419F90"/>
                </a:solidFill>
                <a:uFill>
                  <a:solidFill>
                    <a:srgbClr val="419F90"/>
                  </a:solidFill>
                </a:uFill>
                <a:latin typeface="Calibri"/>
                <a:cs typeface="Calibri"/>
                <a:hlinkClick r:id="rId2"/>
              </a:rPr>
              <a:t>Number</a:t>
            </a:r>
            <a:r>
              <a:rPr lang="en-US" sz="10400" u="heavy" spc="-45" dirty="0">
                <a:solidFill>
                  <a:srgbClr val="419F90"/>
                </a:solidFill>
                <a:uFill>
                  <a:solidFill>
                    <a:srgbClr val="419F90"/>
                  </a:solidFill>
                </a:uFill>
                <a:latin typeface="Calibri"/>
                <a:cs typeface="Calibri"/>
                <a:hlinkClick r:id="rId2"/>
              </a:rPr>
              <a:t> </a:t>
            </a:r>
            <a:r>
              <a:rPr lang="en-US" sz="10400" u="heavy" spc="-10" dirty="0">
                <a:solidFill>
                  <a:srgbClr val="419F90"/>
                </a:solidFill>
                <a:uFill>
                  <a:solidFill>
                    <a:srgbClr val="419F90"/>
                  </a:solidFill>
                </a:uFill>
                <a:latin typeface="Calibri"/>
                <a:cs typeface="Calibri"/>
                <a:hlinkClick r:id="rId2"/>
              </a:rPr>
              <a:t>UW-</a:t>
            </a:r>
            <a:r>
              <a:rPr lang="en-US" sz="10400" u="heavy" dirty="0">
                <a:solidFill>
                  <a:srgbClr val="419F90"/>
                </a:solidFill>
                <a:uFill>
                  <a:solidFill>
                    <a:srgbClr val="419F90"/>
                  </a:solidFill>
                </a:uFill>
                <a:latin typeface="Calibri"/>
                <a:cs typeface="Calibri"/>
                <a:hlinkClick r:id="rId2"/>
              </a:rPr>
              <a:t>35016</a:t>
            </a:r>
            <a:r>
              <a:rPr lang="en-US" sz="10400" spc="-25" dirty="0">
                <a:solidFill>
                  <a:srgbClr val="419F90"/>
                </a:solidFill>
                <a:latin typeface="Calibri"/>
                <a:cs typeface="Calibri"/>
              </a:rPr>
              <a:t> </a:t>
            </a:r>
            <a:r>
              <a:rPr lang="en-US" sz="10400" dirty="0">
                <a:latin typeface="Calibri"/>
                <a:cs typeface="Calibri"/>
              </a:rPr>
              <a:t>(Air</a:t>
            </a:r>
            <a:r>
              <a:rPr lang="en-US" sz="10400" spc="-40" dirty="0">
                <a:latin typeface="Calibri"/>
                <a:cs typeface="Calibri"/>
              </a:rPr>
              <a:t> </a:t>
            </a:r>
            <a:r>
              <a:rPr lang="en-US" sz="10400" dirty="0">
                <a:latin typeface="Calibri"/>
                <a:cs typeface="Calibri"/>
              </a:rPr>
              <a:t>Travel)</a:t>
            </a:r>
            <a:r>
              <a:rPr lang="en-US" sz="10400" spc="-45" dirty="0">
                <a:latin typeface="Calibri"/>
                <a:cs typeface="Calibri"/>
              </a:rPr>
              <a:t> </a:t>
            </a:r>
            <a:r>
              <a:rPr lang="en-US" sz="10400" dirty="0">
                <a:latin typeface="Calibri"/>
                <a:cs typeface="Calibri"/>
              </a:rPr>
              <a:t>for</a:t>
            </a:r>
            <a:r>
              <a:rPr lang="en-US" sz="10400" spc="-35" dirty="0">
                <a:latin typeface="Calibri"/>
                <a:cs typeface="Calibri"/>
              </a:rPr>
              <a:t> </a:t>
            </a:r>
            <a:r>
              <a:rPr lang="en-US" sz="10400" dirty="0">
                <a:latin typeface="Calibri"/>
                <a:cs typeface="Calibri"/>
              </a:rPr>
              <a:t>detail</a:t>
            </a:r>
            <a:r>
              <a:rPr lang="en-US" sz="10400" spc="-40" dirty="0">
                <a:latin typeface="Calibri"/>
                <a:cs typeface="Calibri"/>
              </a:rPr>
              <a:t> </a:t>
            </a:r>
            <a:r>
              <a:rPr lang="en-US" sz="10400" dirty="0">
                <a:latin typeface="Calibri"/>
                <a:cs typeface="Calibri"/>
              </a:rPr>
              <a:t>on</a:t>
            </a:r>
            <a:r>
              <a:rPr lang="en-US" sz="10400" spc="-45" dirty="0">
                <a:latin typeface="Calibri"/>
                <a:cs typeface="Calibri"/>
              </a:rPr>
              <a:t> </a:t>
            </a:r>
            <a:r>
              <a:rPr lang="en-US" sz="10400" dirty="0">
                <a:latin typeface="Calibri"/>
                <a:cs typeface="Calibri"/>
              </a:rPr>
              <a:t>when</a:t>
            </a:r>
            <a:r>
              <a:rPr lang="en-US" sz="10400" spc="-35" dirty="0">
                <a:latin typeface="Calibri"/>
                <a:cs typeface="Calibri"/>
              </a:rPr>
              <a:t> </a:t>
            </a:r>
            <a:r>
              <a:rPr lang="en-US" sz="10400" dirty="0">
                <a:latin typeface="Calibri"/>
                <a:cs typeface="Calibri"/>
              </a:rPr>
              <a:t>flight</a:t>
            </a:r>
            <a:r>
              <a:rPr lang="en-US" sz="10400" spc="-40" dirty="0">
                <a:latin typeface="Calibri"/>
                <a:cs typeface="Calibri"/>
              </a:rPr>
              <a:t> </a:t>
            </a:r>
            <a:r>
              <a:rPr lang="en-US" sz="10400" dirty="0">
                <a:latin typeface="Calibri"/>
                <a:cs typeface="Calibri"/>
              </a:rPr>
              <a:t>cost</a:t>
            </a:r>
            <a:r>
              <a:rPr lang="en-US" sz="10400" spc="-35" dirty="0">
                <a:latin typeface="Calibri"/>
                <a:cs typeface="Calibri"/>
              </a:rPr>
              <a:t> </a:t>
            </a:r>
            <a:r>
              <a:rPr lang="en-US" sz="10400" dirty="0">
                <a:latin typeface="Calibri"/>
                <a:cs typeface="Calibri"/>
              </a:rPr>
              <a:t>comparison</a:t>
            </a:r>
            <a:r>
              <a:rPr lang="en-US" sz="10400" spc="-30" dirty="0">
                <a:latin typeface="Calibri"/>
                <a:cs typeface="Calibri"/>
              </a:rPr>
              <a:t> </a:t>
            </a:r>
            <a:r>
              <a:rPr lang="en-US" sz="10400" dirty="0">
                <a:latin typeface="Calibri"/>
                <a:cs typeface="Calibri"/>
              </a:rPr>
              <a:t>documentation</a:t>
            </a:r>
            <a:r>
              <a:rPr lang="en-US" sz="10400" spc="-25" dirty="0">
                <a:latin typeface="Calibri"/>
                <a:cs typeface="Calibri"/>
              </a:rPr>
              <a:t> is </a:t>
            </a:r>
            <a:r>
              <a:rPr lang="en-US" sz="10400" dirty="0">
                <a:latin typeface="Calibri"/>
                <a:cs typeface="Calibri"/>
              </a:rPr>
              <a:t>required</a:t>
            </a:r>
            <a:r>
              <a:rPr lang="en-US" sz="10400" spc="-40" dirty="0">
                <a:latin typeface="Calibri"/>
                <a:cs typeface="Calibri"/>
              </a:rPr>
              <a:t> </a:t>
            </a:r>
            <a:r>
              <a:rPr lang="en-US" sz="10400" dirty="0">
                <a:latin typeface="Calibri"/>
                <a:cs typeface="Calibri"/>
              </a:rPr>
              <a:t>to</a:t>
            </a:r>
            <a:r>
              <a:rPr lang="en-US" sz="10400" spc="-40" dirty="0">
                <a:latin typeface="Calibri"/>
                <a:cs typeface="Calibri"/>
              </a:rPr>
              <a:t> </a:t>
            </a:r>
            <a:r>
              <a:rPr lang="en-US" sz="10400" dirty="0">
                <a:latin typeface="Calibri"/>
                <a:cs typeface="Calibri"/>
              </a:rPr>
              <a:t>validate</a:t>
            </a:r>
            <a:r>
              <a:rPr lang="en-US" sz="10400" spc="-35" dirty="0">
                <a:latin typeface="Calibri"/>
                <a:cs typeface="Calibri"/>
              </a:rPr>
              <a:t> </a:t>
            </a:r>
            <a:r>
              <a:rPr lang="en-US" sz="10400" dirty="0">
                <a:latin typeface="Calibri"/>
                <a:cs typeface="Calibri"/>
              </a:rPr>
              <a:t>reimbursing</a:t>
            </a:r>
            <a:r>
              <a:rPr lang="en-US" sz="10400" spc="-45" dirty="0">
                <a:latin typeface="Calibri"/>
                <a:cs typeface="Calibri"/>
              </a:rPr>
              <a:t> </a:t>
            </a:r>
            <a:r>
              <a:rPr lang="en-US" sz="10400" dirty="0">
                <a:latin typeface="Calibri"/>
                <a:cs typeface="Calibri"/>
              </a:rPr>
              <a:t>flight</a:t>
            </a:r>
            <a:r>
              <a:rPr lang="en-US" sz="10400" spc="-45" dirty="0">
                <a:latin typeface="Calibri"/>
                <a:cs typeface="Calibri"/>
              </a:rPr>
              <a:t> </a:t>
            </a:r>
            <a:r>
              <a:rPr lang="en-US" sz="10400" spc="-10" dirty="0">
                <a:latin typeface="Calibri"/>
                <a:cs typeface="Calibri"/>
              </a:rPr>
              <a:t>costs.</a:t>
            </a:r>
            <a:endParaRPr lang="en-US" sz="10400" dirty="0">
              <a:cs typeface="Arial"/>
            </a:endParaRPr>
          </a:p>
          <a:p>
            <a:pPr marL="12700" marR="221615" indent="0">
              <a:lnSpc>
                <a:spcPts val="2380"/>
              </a:lnSpc>
              <a:spcBef>
                <a:spcPts val="484"/>
              </a:spcBef>
              <a:buSzPct val="72727"/>
              <a:buNone/>
              <a:tabLst>
                <a:tab pos="241300" algn="l"/>
              </a:tabLst>
            </a:pPr>
            <a:endParaRPr lang="en-US" sz="10400" dirty="0">
              <a:cs typeface="Arial"/>
            </a:endParaRPr>
          </a:p>
          <a:p>
            <a:pPr marL="12700" marR="221615" indent="0">
              <a:lnSpc>
                <a:spcPts val="2380"/>
              </a:lnSpc>
              <a:spcBef>
                <a:spcPts val="484"/>
              </a:spcBef>
              <a:buSzPct val="72727"/>
              <a:buNone/>
              <a:tabLst>
                <a:tab pos="241300" algn="l"/>
              </a:tabLst>
            </a:pPr>
            <a:r>
              <a:rPr lang="en-US" sz="10400" dirty="0">
                <a:cs typeface="Arial"/>
              </a:rPr>
              <a:t>For</a:t>
            </a:r>
            <a:r>
              <a:rPr lang="en-US" sz="10400" spc="-55" dirty="0">
                <a:cs typeface="Arial"/>
              </a:rPr>
              <a:t> </a:t>
            </a:r>
            <a:r>
              <a:rPr lang="en-US" sz="10400" dirty="0">
                <a:cs typeface="Arial"/>
              </a:rPr>
              <a:t>more</a:t>
            </a:r>
            <a:r>
              <a:rPr lang="en-US" sz="10400" spc="-45" dirty="0">
                <a:cs typeface="Arial"/>
              </a:rPr>
              <a:t> </a:t>
            </a:r>
            <a:r>
              <a:rPr lang="en-US" sz="10400" dirty="0">
                <a:cs typeface="Arial"/>
              </a:rPr>
              <a:t>details</a:t>
            </a:r>
            <a:r>
              <a:rPr lang="en-US" sz="10400" spc="-65" dirty="0">
                <a:cs typeface="Arial"/>
              </a:rPr>
              <a:t> </a:t>
            </a:r>
            <a:r>
              <a:rPr lang="en-US" sz="10400" dirty="0">
                <a:cs typeface="Arial"/>
              </a:rPr>
              <a:t>regarding</a:t>
            </a:r>
            <a:r>
              <a:rPr lang="en-US" sz="10400" spc="-55" dirty="0">
                <a:cs typeface="Arial"/>
              </a:rPr>
              <a:t> </a:t>
            </a:r>
            <a:r>
              <a:rPr lang="en-US" sz="10400" dirty="0">
                <a:cs typeface="Arial"/>
              </a:rPr>
              <a:t>UW</a:t>
            </a:r>
            <a:r>
              <a:rPr lang="en-US" sz="10400" spc="-70" dirty="0">
                <a:cs typeface="Arial"/>
              </a:rPr>
              <a:t> </a:t>
            </a:r>
            <a:r>
              <a:rPr lang="en-US" sz="10400" spc="-10" dirty="0">
                <a:cs typeface="Arial"/>
              </a:rPr>
              <a:t>travel policy: Click </a:t>
            </a:r>
            <a:r>
              <a:rPr lang="en-US" sz="10400" spc="-10" dirty="0">
                <a:cs typeface="Arial"/>
                <a:hlinkClick r:id="rId3"/>
              </a:rPr>
              <a:t>Here</a:t>
            </a:r>
            <a:r>
              <a:rPr lang="en-US" sz="10400" spc="-10" dirty="0">
                <a:cs typeface="Arial"/>
              </a:rPr>
              <a:t> </a:t>
            </a:r>
          </a:p>
          <a:p>
            <a:pPr marL="12700" marR="221615" indent="0">
              <a:lnSpc>
                <a:spcPts val="2380"/>
              </a:lnSpc>
              <a:spcBef>
                <a:spcPts val="484"/>
              </a:spcBef>
              <a:buSzPct val="72727"/>
              <a:buNone/>
              <a:tabLst>
                <a:tab pos="241300" algn="l"/>
              </a:tabLst>
            </a:pPr>
            <a:r>
              <a:rPr lang="en-US" sz="10400" dirty="0">
                <a:cs typeface="Arial"/>
              </a:rPr>
              <a:t>Travel</a:t>
            </a:r>
            <a:r>
              <a:rPr lang="en-US" sz="10400" spc="-50" dirty="0">
                <a:cs typeface="Arial"/>
              </a:rPr>
              <a:t> </a:t>
            </a:r>
            <a:r>
              <a:rPr lang="en-US" sz="10400" dirty="0">
                <a:cs typeface="Arial"/>
              </a:rPr>
              <a:t>Expense</a:t>
            </a:r>
            <a:r>
              <a:rPr lang="en-US" sz="10400" spc="-20" dirty="0">
                <a:cs typeface="Arial"/>
              </a:rPr>
              <a:t> </a:t>
            </a:r>
            <a:r>
              <a:rPr lang="en-US" sz="10400" spc="-10" dirty="0">
                <a:cs typeface="Arial"/>
              </a:rPr>
              <a:t>Reimbursement: Click </a:t>
            </a:r>
            <a:r>
              <a:rPr lang="en-US" sz="10400" spc="-10" dirty="0">
                <a:cs typeface="Arial"/>
                <a:hlinkClick r:id="rId4"/>
              </a:rPr>
              <a:t>Here</a:t>
            </a:r>
            <a:endParaRPr lang="en-US" sz="10400" dirty="0"/>
          </a:p>
        </p:txBody>
      </p:sp>
      <p:sp>
        <p:nvSpPr>
          <p:cNvPr id="4" name="object 3">
            <a:extLst>
              <a:ext uri="{FF2B5EF4-FFF2-40B4-BE49-F238E27FC236}">
                <a16:creationId xmlns:a16="http://schemas.microsoft.com/office/drawing/2014/main" id="{1FD9F021-5DEC-1738-B5A5-027A016C028F}"/>
              </a:ext>
            </a:extLst>
          </p:cNvPr>
          <p:cNvSpPr txBox="1"/>
          <p:nvPr/>
        </p:nvSpPr>
        <p:spPr>
          <a:xfrm>
            <a:off x="838200" y="2235500"/>
            <a:ext cx="10073005" cy="1397000"/>
          </a:xfrm>
          <a:prstGeom prst="rect">
            <a:avLst/>
          </a:prstGeom>
        </p:spPr>
        <p:txBody>
          <a:bodyPr vert="horz" wrap="square" lIns="0" tIns="12700" rIns="0" bIns="0" rtlCol="0">
            <a:spAutoFit/>
          </a:bodyPr>
          <a:lstStyle/>
          <a:p>
            <a:pPr marL="12700">
              <a:lnSpc>
                <a:spcPct val="100000"/>
              </a:lnSpc>
              <a:spcBef>
                <a:spcPts val="100"/>
              </a:spcBef>
            </a:pPr>
            <a:r>
              <a:rPr sz="1800" b="1" u="heavy" dirty="0">
                <a:uFill>
                  <a:solidFill>
                    <a:srgbClr val="000000"/>
                  </a:solidFill>
                </a:uFill>
                <a:latin typeface="Calibri"/>
                <a:cs typeface="Calibri"/>
              </a:rPr>
              <a:t>IF</a:t>
            </a:r>
            <a:r>
              <a:rPr sz="1800" b="1" u="heavy" spc="-20" dirty="0">
                <a:uFill>
                  <a:solidFill>
                    <a:srgbClr val="000000"/>
                  </a:solidFill>
                </a:uFill>
                <a:latin typeface="Calibri"/>
                <a:cs typeface="Calibri"/>
              </a:rPr>
              <a:t> </a:t>
            </a:r>
            <a:r>
              <a:rPr sz="1800" b="1" u="heavy" dirty="0">
                <a:uFill>
                  <a:solidFill>
                    <a:srgbClr val="000000"/>
                  </a:solidFill>
                </a:uFill>
                <a:latin typeface="Calibri"/>
                <a:cs typeface="Calibri"/>
              </a:rPr>
              <a:t>YOUR</a:t>
            </a:r>
            <a:r>
              <a:rPr sz="1800" b="1" u="heavy" spc="-5" dirty="0">
                <a:uFill>
                  <a:solidFill>
                    <a:srgbClr val="000000"/>
                  </a:solidFill>
                </a:uFill>
                <a:latin typeface="Calibri"/>
                <a:cs typeface="Calibri"/>
              </a:rPr>
              <a:t> </a:t>
            </a:r>
            <a:r>
              <a:rPr sz="1800" b="1" u="heavy" dirty="0">
                <a:uFill>
                  <a:solidFill>
                    <a:srgbClr val="000000"/>
                  </a:solidFill>
                </a:uFill>
                <a:latin typeface="Calibri"/>
                <a:cs typeface="Calibri"/>
              </a:rPr>
              <a:t>TRAVEL</a:t>
            </a:r>
            <a:r>
              <a:rPr sz="1800" b="1" u="heavy" spc="-15" dirty="0">
                <a:uFill>
                  <a:solidFill>
                    <a:srgbClr val="000000"/>
                  </a:solidFill>
                </a:uFill>
                <a:latin typeface="Calibri"/>
                <a:cs typeface="Calibri"/>
              </a:rPr>
              <a:t> </a:t>
            </a:r>
            <a:r>
              <a:rPr sz="1800" b="1" u="heavy" dirty="0">
                <a:uFill>
                  <a:solidFill>
                    <a:srgbClr val="000000"/>
                  </a:solidFill>
                </a:uFill>
                <a:latin typeface="Calibri"/>
                <a:cs typeface="Calibri"/>
              </a:rPr>
              <a:t>INCLUDE</a:t>
            </a:r>
            <a:r>
              <a:rPr sz="1800" b="1" u="heavy" spc="-10" dirty="0">
                <a:uFill>
                  <a:solidFill>
                    <a:srgbClr val="000000"/>
                  </a:solidFill>
                </a:uFill>
                <a:latin typeface="Calibri"/>
                <a:cs typeface="Calibri"/>
              </a:rPr>
              <a:t> </a:t>
            </a:r>
            <a:r>
              <a:rPr sz="1800" b="1" u="heavy" dirty="0">
                <a:uFill>
                  <a:solidFill>
                    <a:srgbClr val="000000"/>
                  </a:solidFill>
                </a:uFill>
                <a:latin typeface="Calibri"/>
                <a:cs typeface="Calibri"/>
              </a:rPr>
              <a:t>PERSONAL</a:t>
            </a:r>
            <a:r>
              <a:rPr sz="1800" b="1" u="heavy" spc="-5" dirty="0">
                <a:uFill>
                  <a:solidFill>
                    <a:srgbClr val="000000"/>
                  </a:solidFill>
                </a:uFill>
                <a:latin typeface="Calibri"/>
                <a:cs typeface="Calibri"/>
              </a:rPr>
              <a:t> </a:t>
            </a:r>
            <a:r>
              <a:rPr sz="1800" b="1" u="heavy" spc="-10" dirty="0">
                <a:uFill>
                  <a:solidFill>
                    <a:srgbClr val="000000"/>
                  </a:solidFill>
                </a:uFill>
                <a:latin typeface="Calibri"/>
                <a:cs typeface="Calibri"/>
              </a:rPr>
              <a:t>TIME:</a:t>
            </a:r>
            <a:endParaRPr sz="1800" dirty="0">
              <a:latin typeface="Calibri"/>
              <a:cs typeface="Calibri"/>
            </a:endParaRPr>
          </a:p>
          <a:p>
            <a:pPr marL="12700">
              <a:lnSpc>
                <a:spcPct val="100000"/>
              </a:lnSpc>
            </a:pPr>
            <a:r>
              <a:rPr sz="1800" b="1" u="heavy" dirty="0">
                <a:uFill>
                  <a:solidFill>
                    <a:srgbClr val="000000"/>
                  </a:solidFill>
                </a:uFill>
                <a:latin typeface="Calibri"/>
                <a:cs typeface="Calibri"/>
              </a:rPr>
              <a:t>Airfare</a:t>
            </a:r>
            <a:r>
              <a:rPr sz="1800" b="1" u="heavy" spc="-10" dirty="0">
                <a:uFill>
                  <a:solidFill>
                    <a:srgbClr val="000000"/>
                  </a:solidFill>
                </a:uFill>
                <a:latin typeface="Calibri"/>
                <a:cs typeface="Calibri"/>
              </a:rPr>
              <a:t> </a:t>
            </a:r>
            <a:r>
              <a:rPr sz="1800" b="1" u="heavy" dirty="0">
                <a:uFill>
                  <a:solidFill>
                    <a:srgbClr val="000000"/>
                  </a:solidFill>
                </a:uFill>
                <a:latin typeface="Calibri"/>
                <a:cs typeface="Calibri"/>
              </a:rPr>
              <a:t>Policy</a:t>
            </a:r>
            <a:r>
              <a:rPr sz="1800" b="1" u="heavy" spc="-35" dirty="0">
                <a:uFill>
                  <a:solidFill>
                    <a:srgbClr val="000000"/>
                  </a:solidFill>
                </a:uFill>
                <a:latin typeface="Calibri"/>
                <a:cs typeface="Calibri"/>
              </a:rPr>
              <a:t> </a:t>
            </a:r>
            <a:r>
              <a:rPr sz="1800" b="1" u="heavy" dirty="0">
                <a:uFill>
                  <a:solidFill>
                    <a:srgbClr val="000000"/>
                  </a:solidFill>
                </a:uFill>
                <a:latin typeface="Calibri"/>
                <a:cs typeface="Calibri"/>
              </a:rPr>
              <a:t>Changes:</a:t>
            </a:r>
            <a:r>
              <a:rPr sz="1800" b="1" u="none" spc="-60" dirty="0">
                <a:latin typeface="Calibri"/>
                <a:cs typeface="Calibri"/>
              </a:rPr>
              <a:t> </a:t>
            </a:r>
            <a:r>
              <a:rPr sz="1800" b="1" u="none" dirty="0">
                <a:latin typeface="Calibri"/>
                <a:cs typeface="Calibri"/>
              </a:rPr>
              <a:t>--</a:t>
            </a:r>
            <a:r>
              <a:rPr sz="1800" b="1" u="none" spc="-10" dirty="0">
                <a:latin typeface="Calibri"/>
                <a:cs typeface="Calibri"/>
              </a:rPr>
              <a:t> </a:t>
            </a:r>
            <a:r>
              <a:rPr sz="1800" b="1" u="none" dirty="0">
                <a:latin typeface="Calibri"/>
                <a:cs typeface="Calibri"/>
              </a:rPr>
              <a:t>Effective</a:t>
            </a:r>
            <a:r>
              <a:rPr sz="1800" b="1" u="none" spc="-15" dirty="0">
                <a:latin typeface="Calibri"/>
                <a:cs typeface="Calibri"/>
              </a:rPr>
              <a:t> </a:t>
            </a:r>
            <a:r>
              <a:rPr sz="1800" b="1" u="none" dirty="0">
                <a:latin typeface="Calibri"/>
                <a:cs typeface="Calibri"/>
              </a:rPr>
              <a:t>as</a:t>
            </a:r>
            <a:r>
              <a:rPr sz="1800" b="1" u="none" spc="-10" dirty="0">
                <a:latin typeface="Calibri"/>
                <a:cs typeface="Calibri"/>
              </a:rPr>
              <a:t> </a:t>
            </a:r>
            <a:r>
              <a:rPr sz="1800" b="1" u="none" dirty="0">
                <a:latin typeface="Calibri"/>
                <a:cs typeface="Calibri"/>
              </a:rPr>
              <a:t>of</a:t>
            </a:r>
            <a:r>
              <a:rPr sz="1800" b="1" u="none" spc="-5" dirty="0">
                <a:latin typeface="Calibri"/>
                <a:cs typeface="Calibri"/>
              </a:rPr>
              <a:t> </a:t>
            </a:r>
            <a:r>
              <a:rPr sz="1800" b="1" u="none" dirty="0">
                <a:latin typeface="Calibri"/>
                <a:cs typeface="Calibri"/>
              </a:rPr>
              <a:t>July</a:t>
            </a:r>
            <a:r>
              <a:rPr sz="1800" b="1" u="none" spc="-25" dirty="0">
                <a:latin typeface="Calibri"/>
                <a:cs typeface="Calibri"/>
              </a:rPr>
              <a:t> </a:t>
            </a:r>
            <a:r>
              <a:rPr sz="1800" b="1" u="none" dirty="0">
                <a:latin typeface="Calibri"/>
                <a:cs typeface="Calibri"/>
              </a:rPr>
              <a:t>1,</a:t>
            </a:r>
            <a:r>
              <a:rPr sz="1800" b="1" u="none" spc="-10" dirty="0">
                <a:latin typeface="Calibri"/>
                <a:cs typeface="Calibri"/>
              </a:rPr>
              <a:t> </a:t>
            </a:r>
            <a:r>
              <a:rPr sz="1800" b="1" u="none" spc="-20" dirty="0">
                <a:latin typeface="Calibri"/>
                <a:cs typeface="Calibri"/>
              </a:rPr>
              <a:t>2023</a:t>
            </a:r>
            <a:endParaRPr sz="1800" dirty="0">
              <a:latin typeface="Calibri"/>
              <a:cs typeface="Calibri"/>
            </a:endParaRPr>
          </a:p>
          <a:p>
            <a:pPr marL="12700" marR="5080">
              <a:lnSpc>
                <a:spcPct val="100000"/>
              </a:lnSpc>
              <a:spcBef>
                <a:spcPts val="2160"/>
              </a:spcBef>
            </a:pPr>
            <a:r>
              <a:rPr sz="1800" i="1" dirty="0">
                <a:latin typeface="Calibri"/>
                <a:cs typeface="Calibri"/>
              </a:rPr>
              <a:t>80%</a:t>
            </a:r>
            <a:r>
              <a:rPr sz="1800" i="1" spc="-30" dirty="0">
                <a:latin typeface="Calibri"/>
                <a:cs typeface="Calibri"/>
              </a:rPr>
              <a:t> </a:t>
            </a:r>
            <a:r>
              <a:rPr sz="1800" i="1" dirty="0">
                <a:latin typeface="Calibri"/>
                <a:cs typeface="Calibri"/>
              </a:rPr>
              <a:t>Rule</a:t>
            </a:r>
            <a:r>
              <a:rPr sz="1800" i="1" spc="-25" dirty="0">
                <a:latin typeface="Calibri"/>
                <a:cs typeface="Calibri"/>
              </a:rPr>
              <a:t> </a:t>
            </a:r>
            <a:r>
              <a:rPr sz="1800" dirty="0">
                <a:latin typeface="Calibri"/>
                <a:cs typeface="Calibri"/>
              </a:rPr>
              <a:t>(Effective</a:t>
            </a:r>
            <a:r>
              <a:rPr sz="1800" spc="-20" dirty="0">
                <a:latin typeface="Calibri"/>
                <a:cs typeface="Calibri"/>
              </a:rPr>
              <a:t> </a:t>
            </a:r>
            <a:r>
              <a:rPr sz="1800" dirty="0">
                <a:latin typeface="Calibri"/>
                <a:cs typeface="Calibri"/>
              </a:rPr>
              <a:t>July</a:t>
            </a:r>
            <a:r>
              <a:rPr sz="1800" spc="-25" dirty="0">
                <a:latin typeface="Calibri"/>
                <a:cs typeface="Calibri"/>
              </a:rPr>
              <a:t> </a:t>
            </a:r>
            <a:r>
              <a:rPr sz="1800" dirty="0">
                <a:latin typeface="Calibri"/>
                <a:cs typeface="Calibri"/>
              </a:rPr>
              <a:t>1,</a:t>
            </a:r>
            <a:r>
              <a:rPr sz="1800" spc="-35" dirty="0">
                <a:latin typeface="Calibri"/>
                <a:cs typeface="Calibri"/>
              </a:rPr>
              <a:t> </a:t>
            </a:r>
            <a:r>
              <a:rPr sz="1800" dirty="0">
                <a:latin typeface="Calibri"/>
                <a:cs typeface="Calibri"/>
              </a:rPr>
              <a:t>2023)</a:t>
            </a:r>
            <a:r>
              <a:rPr sz="1800" spc="-15" dirty="0">
                <a:latin typeface="Calibri"/>
                <a:cs typeface="Calibri"/>
              </a:rPr>
              <a:t> </a:t>
            </a:r>
            <a:r>
              <a:rPr sz="1800" dirty="0">
                <a:latin typeface="Calibri"/>
                <a:cs typeface="Calibri"/>
              </a:rPr>
              <a:t>-</a:t>
            </a:r>
            <a:r>
              <a:rPr sz="1800" spc="-35" dirty="0">
                <a:latin typeface="Calibri"/>
                <a:cs typeface="Calibri"/>
              </a:rPr>
              <a:t> </a:t>
            </a:r>
            <a:r>
              <a:rPr sz="1800" dirty="0">
                <a:latin typeface="Calibri"/>
                <a:cs typeface="Calibri"/>
              </a:rPr>
              <a:t>Airfare</a:t>
            </a:r>
            <a:r>
              <a:rPr sz="1800" spc="-35" dirty="0">
                <a:latin typeface="Calibri"/>
                <a:cs typeface="Calibri"/>
              </a:rPr>
              <a:t> </a:t>
            </a:r>
            <a:r>
              <a:rPr sz="1800" dirty="0">
                <a:latin typeface="Calibri"/>
                <a:cs typeface="Calibri"/>
              </a:rPr>
              <a:t>payments</a:t>
            </a:r>
            <a:r>
              <a:rPr sz="1800" spc="-40" dirty="0">
                <a:latin typeface="Calibri"/>
                <a:cs typeface="Calibri"/>
              </a:rPr>
              <a:t> </a:t>
            </a:r>
            <a:r>
              <a:rPr sz="1800" dirty="0">
                <a:latin typeface="Calibri"/>
                <a:cs typeface="Calibri"/>
              </a:rPr>
              <a:t>or</a:t>
            </a:r>
            <a:r>
              <a:rPr sz="1800" spc="-35" dirty="0">
                <a:latin typeface="Calibri"/>
                <a:cs typeface="Calibri"/>
              </a:rPr>
              <a:t> </a:t>
            </a:r>
            <a:r>
              <a:rPr sz="1800" spc="-10" dirty="0">
                <a:latin typeface="Calibri"/>
                <a:cs typeface="Calibri"/>
              </a:rPr>
              <a:t>reimbursement</a:t>
            </a:r>
            <a:r>
              <a:rPr sz="1800" spc="-30" dirty="0">
                <a:latin typeface="Calibri"/>
                <a:cs typeface="Calibri"/>
              </a:rPr>
              <a:t> </a:t>
            </a:r>
            <a:r>
              <a:rPr sz="1800" dirty="0">
                <a:latin typeface="Calibri"/>
                <a:cs typeface="Calibri"/>
              </a:rPr>
              <a:t>claims</a:t>
            </a:r>
            <a:r>
              <a:rPr sz="1800" spc="-40" dirty="0">
                <a:latin typeface="Calibri"/>
                <a:cs typeface="Calibri"/>
              </a:rPr>
              <a:t> </a:t>
            </a:r>
            <a:r>
              <a:rPr sz="1800" dirty="0">
                <a:latin typeface="Calibri"/>
                <a:cs typeface="Calibri"/>
              </a:rPr>
              <a:t>submitted</a:t>
            </a:r>
            <a:r>
              <a:rPr sz="1800" spc="-25" dirty="0">
                <a:latin typeface="Calibri"/>
                <a:cs typeface="Calibri"/>
              </a:rPr>
              <a:t> </a:t>
            </a:r>
            <a:r>
              <a:rPr sz="1800" dirty="0">
                <a:latin typeface="Calibri"/>
                <a:cs typeface="Calibri"/>
              </a:rPr>
              <a:t>without</a:t>
            </a:r>
            <a:r>
              <a:rPr sz="1800" spc="-25" dirty="0">
                <a:latin typeface="Calibri"/>
                <a:cs typeface="Calibri"/>
              </a:rPr>
              <a:t> </a:t>
            </a:r>
            <a:r>
              <a:rPr sz="1800" dirty="0">
                <a:latin typeface="Calibri"/>
                <a:cs typeface="Calibri"/>
              </a:rPr>
              <a:t>a</a:t>
            </a:r>
            <a:r>
              <a:rPr sz="1800" spc="-40" dirty="0">
                <a:latin typeface="Calibri"/>
                <a:cs typeface="Calibri"/>
              </a:rPr>
              <a:t> </a:t>
            </a:r>
            <a:r>
              <a:rPr sz="1800" dirty="0">
                <a:latin typeface="Calibri"/>
                <a:cs typeface="Calibri"/>
              </a:rPr>
              <a:t>valid</a:t>
            </a:r>
            <a:r>
              <a:rPr sz="1800" spc="-30" dirty="0">
                <a:latin typeface="Calibri"/>
                <a:cs typeface="Calibri"/>
              </a:rPr>
              <a:t> </a:t>
            </a:r>
            <a:r>
              <a:rPr sz="1800" spc="-20" dirty="0">
                <a:latin typeface="Calibri"/>
                <a:cs typeface="Calibri"/>
              </a:rPr>
              <a:t>cost </a:t>
            </a:r>
            <a:r>
              <a:rPr sz="1800" dirty="0">
                <a:latin typeface="Calibri"/>
                <a:cs typeface="Calibri"/>
              </a:rPr>
              <a:t>comparison</a:t>
            </a:r>
            <a:r>
              <a:rPr sz="1800" spc="-15" dirty="0">
                <a:latin typeface="Calibri"/>
                <a:cs typeface="Calibri"/>
              </a:rPr>
              <a:t> </a:t>
            </a:r>
            <a:r>
              <a:rPr sz="1800" dirty="0">
                <a:latin typeface="Calibri"/>
                <a:cs typeface="Calibri"/>
              </a:rPr>
              <a:t>(when</a:t>
            </a:r>
            <a:r>
              <a:rPr sz="1800" spc="-5" dirty="0">
                <a:latin typeface="Calibri"/>
                <a:cs typeface="Calibri"/>
              </a:rPr>
              <a:t> </a:t>
            </a:r>
            <a:r>
              <a:rPr sz="1800" dirty="0">
                <a:latin typeface="Calibri"/>
                <a:cs typeface="Calibri"/>
              </a:rPr>
              <a:t>policy</a:t>
            </a:r>
            <a:r>
              <a:rPr sz="1800" spc="-10" dirty="0">
                <a:latin typeface="Calibri"/>
                <a:cs typeface="Calibri"/>
              </a:rPr>
              <a:t> </a:t>
            </a:r>
            <a:r>
              <a:rPr sz="1800" dirty="0">
                <a:latin typeface="Calibri"/>
                <a:cs typeface="Calibri"/>
              </a:rPr>
              <a:t>requires</a:t>
            </a:r>
            <a:r>
              <a:rPr sz="1800" spc="-20" dirty="0">
                <a:latin typeface="Calibri"/>
                <a:cs typeface="Calibri"/>
              </a:rPr>
              <a:t> </a:t>
            </a:r>
            <a:r>
              <a:rPr sz="1800" dirty="0">
                <a:latin typeface="Calibri"/>
                <a:cs typeface="Calibri"/>
              </a:rPr>
              <a:t>it)</a:t>
            </a:r>
            <a:r>
              <a:rPr sz="1800" spc="-15" dirty="0">
                <a:latin typeface="Calibri"/>
                <a:cs typeface="Calibri"/>
              </a:rPr>
              <a:t> </a:t>
            </a:r>
            <a:r>
              <a:rPr sz="1800" dirty="0">
                <a:latin typeface="Calibri"/>
                <a:cs typeface="Calibri"/>
              </a:rPr>
              <a:t>will</a:t>
            </a:r>
            <a:r>
              <a:rPr sz="1800" spc="-10" dirty="0">
                <a:latin typeface="Calibri"/>
                <a:cs typeface="Calibri"/>
              </a:rPr>
              <a:t> </a:t>
            </a:r>
            <a:r>
              <a:rPr sz="1800" dirty="0">
                <a:latin typeface="Calibri"/>
                <a:cs typeface="Calibri"/>
              </a:rPr>
              <a:t>be</a:t>
            </a:r>
            <a:r>
              <a:rPr sz="1800" spc="-30" dirty="0">
                <a:latin typeface="Calibri"/>
                <a:cs typeface="Calibri"/>
              </a:rPr>
              <a:t> </a:t>
            </a:r>
            <a:r>
              <a:rPr sz="1800" dirty="0">
                <a:latin typeface="Calibri"/>
                <a:cs typeface="Calibri"/>
              </a:rPr>
              <a:t>paid</a:t>
            </a:r>
            <a:r>
              <a:rPr sz="1800" spc="-15" dirty="0">
                <a:latin typeface="Calibri"/>
                <a:cs typeface="Calibri"/>
              </a:rPr>
              <a:t> </a:t>
            </a:r>
            <a:r>
              <a:rPr sz="1800" dirty="0">
                <a:latin typeface="Calibri"/>
                <a:cs typeface="Calibri"/>
              </a:rPr>
              <a:t>or</a:t>
            </a:r>
            <a:r>
              <a:rPr sz="1800" spc="-20" dirty="0">
                <a:latin typeface="Calibri"/>
                <a:cs typeface="Calibri"/>
              </a:rPr>
              <a:t> </a:t>
            </a:r>
            <a:r>
              <a:rPr sz="1800" dirty="0">
                <a:latin typeface="Calibri"/>
                <a:cs typeface="Calibri"/>
              </a:rPr>
              <a:t>reimbursed</a:t>
            </a:r>
            <a:r>
              <a:rPr sz="1800" spc="-25" dirty="0">
                <a:latin typeface="Calibri"/>
                <a:cs typeface="Calibri"/>
              </a:rPr>
              <a:t> </a:t>
            </a:r>
            <a:r>
              <a:rPr sz="1800" dirty="0">
                <a:latin typeface="Calibri"/>
                <a:cs typeface="Calibri"/>
              </a:rPr>
              <a:t>at</a:t>
            </a:r>
            <a:r>
              <a:rPr sz="1800" spc="-35" dirty="0">
                <a:latin typeface="Calibri"/>
                <a:cs typeface="Calibri"/>
              </a:rPr>
              <a:t> </a:t>
            </a:r>
            <a:r>
              <a:rPr sz="1800" dirty="0">
                <a:latin typeface="Calibri"/>
                <a:cs typeface="Calibri"/>
              </a:rPr>
              <a:t>a</a:t>
            </a:r>
            <a:r>
              <a:rPr sz="1800" spc="-10" dirty="0">
                <a:latin typeface="Calibri"/>
                <a:cs typeface="Calibri"/>
              </a:rPr>
              <a:t> </a:t>
            </a:r>
            <a:r>
              <a:rPr sz="1800" dirty="0">
                <a:latin typeface="Calibri"/>
                <a:cs typeface="Calibri"/>
              </a:rPr>
              <a:t>flat</a:t>
            </a:r>
            <a:r>
              <a:rPr sz="1800" spc="-30" dirty="0">
                <a:latin typeface="Calibri"/>
                <a:cs typeface="Calibri"/>
              </a:rPr>
              <a:t> </a:t>
            </a:r>
            <a:r>
              <a:rPr sz="1800" dirty="0">
                <a:latin typeface="Calibri"/>
                <a:cs typeface="Calibri"/>
              </a:rPr>
              <a:t>rate</a:t>
            </a:r>
            <a:r>
              <a:rPr sz="1800" spc="-15" dirty="0">
                <a:latin typeface="Calibri"/>
                <a:cs typeface="Calibri"/>
              </a:rPr>
              <a:t> </a:t>
            </a:r>
            <a:r>
              <a:rPr sz="1800" dirty="0">
                <a:latin typeface="Calibri"/>
                <a:cs typeface="Calibri"/>
              </a:rPr>
              <a:t>of</a:t>
            </a:r>
            <a:r>
              <a:rPr sz="1800" spc="-30" dirty="0">
                <a:latin typeface="Calibri"/>
                <a:cs typeface="Calibri"/>
              </a:rPr>
              <a:t> </a:t>
            </a:r>
            <a:r>
              <a:rPr sz="1800" dirty="0">
                <a:latin typeface="Calibri"/>
                <a:cs typeface="Calibri"/>
              </a:rPr>
              <a:t>80%</a:t>
            </a:r>
            <a:r>
              <a:rPr sz="1800" spc="-15" dirty="0">
                <a:latin typeface="Calibri"/>
                <a:cs typeface="Calibri"/>
              </a:rPr>
              <a:t> </a:t>
            </a:r>
            <a:r>
              <a:rPr sz="1800" dirty="0">
                <a:latin typeface="Calibri"/>
                <a:cs typeface="Calibri"/>
              </a:rPr>
              <a:t>of</a:t>
            </a:r>
            <a:r>
              <a:rPr sz="1800" spc="-25" dirty="0">
                <a:latin typeface="Calibri"/>
                <a:cs typeface="Calibri"/>
              </a:rPr>
              <a:t> </a:t>
            </a:r>
            <a:r>
              <a:rPr sz="1800" dirty="0">
                <a:latin typeface="Calibri"/>
                <a:cs typeface="Calibri"/>
              </a:rPr>
              <a:t>the</a:t>
            </a:r>
            <a:r>
              <a:rPr sz="1800" spc="-10" dirty="0">
                <a:latin typeface="Calibri"/>
                <a:cs typeface="Calibri"/>
              </a:rPr>
              <a:t> </a:t>
            </a:r>
            <a:r>
              <a:rPr sz="1800" dirty="0">
                <a:latin typeface="Calibri"/>
                <a:cs typeface="Calibri"/>
              </a:rPr>
              <a:t>total</a:t>
            </a:r>
            <a:r>
              <a:rPr sz="1800" spc="-30" dirty="0">
                <a:latin typeface="Calibri"/>
                <a:cs typeface="Calibri"/>
              </a:rPr>
              <a:t> </a:t>
            </a:r>
            <a:r>
              <a:rPr sz="1800" dirty="0">
                <a:latin typeface="Calibri"/>
                <a:cs typeface="Calibri"/>
              </a:rPr>
              <a:t>cost</a:t>
            </a:r>
            <a:r>
              <a:rPr sz="1800" spc="-10" dirty="0">
                <a:latin typeface="Calibri"/>
                <a:cs typeface="Calibri"/>
              </a:rPr>
              <a:t> </a:t>
            </a:r>
            <a:r>
              <a:rPr sz="1800" dirty="0">
                <a:latin typeface="Calibri"/>
                <a:cs typeface="Calibri"/>
              </a:rPr>
              <a:t>of</a:t>
            </a:r>
            <a:r>
              <a:rPr sz="1800" spc="-30" dirty="0">
                <a:latin typeface="Calibri"/>
                <a:cs typeface="Calibri"/>
              </a:rPr>
              <a:t> </a:t>
            </a:r>
            <a:r>
              <a:rPr sz="1800" spc="-10" dirty="0">
                <a:latin typeface="Calibri"/>
                <a:cs typeface="Calibri"/>
              </a:rPr>
              <a:t>fare.</a:t>
            </a:r>
            <a:endParaRPr sz="1800" dirty="0">
              <a:latin typeface="Calibri"/>
              <a:cs typeface="Calibri"/>
            </a:endParaRPr>
          </a:p>
        </p:txBody>
      </p:sp>
    </p:spTree>
    <p:extLst>
      <p:ext uri="{BB962C8B-B14F-4D97-AF65-F5344CB8AC3E}">
        <p14:creationId xmlns:p14="http://schemas.microsoft.com/office/powerpoint/2010/main" val="20947857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9067B-4B2D-3B13-FF9F-83C891DE080E}"/>
              </a:ext>
            </a:extLst>
          </p:cNvPr>
          <p:cNvSpPr>
            <a:spLocks noGrp="1"/>
          </p:cNvSpPr>
          <p:nvPr>
            <p:ph type="title"/>
          </p:nvPr>
        </p:nvSpPr>
        <p:spPr/>
        <p:txBody>
          <a:bodyPr/>
          <a:lstStyle/>
          <a:p>
            <a:pPr algn="ctr"/>
            <a:r>
              <a:rPr lang="en-US" dirty="0"/>
              <a:t>Travel and Reimbursement Policies and Procedure: </a:t>
            </a:r>
            <a:r>
              <a:rPr lang="en-US" spc="-10" dirty="0"/>
              <a:t>Lodging</a:t>
            </a:r>
            <a:endParaRPr lang="en-US" dirty="0"/>
          </a:p>
        </p:txBody>
      </p:sp>
      <p:sp>
        <p:nvSpPr>
          <p:cNvPr id="6" name="object 3">
            <a:extLst>
              <a:ext uri="{FF2B5EF4-FFF2-40B4-BE49-F238E27FC236}">
                <a16:creationId xmlns:a16="http://schemas.microsoft.com/office/drawing/2014/main" id="{F135A3E2-D4FA-AA28-164D-8059D512B5CE}"/>
              </a:ext>
            </a:extLst>
          </p:cNvPr>
          <p:cNvSpPr txBox="1">
            <a:spLocks/>
          </p:cNvSpPr>
          <p:nvPr/>
        </p:nvSpPr>
        <p:spPr>
          <a:xfrm>
            <a:off x="968617" y="1690688"/>
            <a:ext cx="10515600" cy="4439677"/>
          </a:xfrm>
          <a:prstGeom prst="rect">
            <a:avLst/>
          </a:prstGeom>
        </p:spPr>
        <p:txBody>
          <a:bodyPr vert="horz" wrap="square" lIns="0" tIns="12700" rIns="0" bIns="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138430" indent="0">
              <a:lnSpc>
                <a:spcPct val="100000"/>
              </a:lnSpc>
              <a:spcBef>
                <a:spcPts val="100"/>
              </a:spcBef>
              <a:buNone/>
            </a:pPr>
            <a:r>
              <a:rPr lang="en-US" sz="1800" dirty="0">
                <a:cs typeface="Calibri"/>
              </a:rPr>
              <a:t>All</a:t>
            </a:r>
            <a:r>
              <a:rPr lang="en-US" sz="1800" spc="-35" dirty="0">
                <a:cs typeface="Calibri"/>
              </a:rPr>
              <a:t> </a:t>
            </a:r>
            <a:r>
              <a:rPr lang="en-US" sz="1800" dirty="0">
                <a:cs typeface="Calibri"/>
              </a:rPr>
              <a:t>lodging</a:t>
            </a:r>
            <a:r>
              <a:rPr lang="en-US" sz="1800" spc="-20" dirty="0">
                <a:cs typeface="Calibri"/>
              </a:rPr>
              <a:t> </a:t>
            </a:r>
            <a:r>
              <a:rPr lang="en-US" sz="1800" dirty="0">
                <a:cs typeface="Calibri"/>
              </a:rPr>
              <a:t>must</a:t>
            </a:r>
            <a:r>
              <a:rPr lang="en-US" sz="1800" spc="-35" dirty="0">
                <a:cs typeface="Calibri"/>
              </a:rPr>
              <a:t> </a:t>
            </a:r>
            <a:r>
              <a:rPr lang="en-US" sz="1800" dirty="0">
                <a:cs typeface="Calibri"/>
              </a:rPr>
              <a:t>be</a:t>
            </a:r>
            <a:r>
              <a:rPr lang="en-US" sz="1800" spc="-30" dirty="0">
                <a:cs typeface="Calibri"/>
              </a:rPr>
              <a:t> </a:t>
            </a:r>
            <a:r>
              <a:rPr lang="en-US" sz="1800" dirty="0">
                <a:cs typeface="Calibri"/>
              </a:rPr>
              <a:t>reserved</a:t>
            </a:r>
            <a:r>
              <a:rPr lang="en-US" sz="1800" spc="-35" dirty="0">
                <a:cs typeface="Calibri"/>
              </a:rPr>
              <a:t> </a:t>
            </a:r>
            <a:r>
              <a:rPr lang="en-US" sz="1800" dirty="0">
                <a:cs typeface="Calibri"/>
              </a:rPr>
              <a:t>through</a:t>
            </a:r>
            <a:r>
              <a:rPr lang="en-US" sz="1800" spc="-25" dirty="0">
                <a:cs typeface="Calibri"/>
              </a:rPr>
              <a:t> </a:t>
            </a:r>
            <a:r>
              <a:rPr lang="en-US" sz="1800" dirty="0">
                <a:cs typeface="Calibri"/>
              </a:rPr>
              <a:t>the</a:t>
            </a:r>
            <a:r>
              <a:rPr lang="en-US" sz="1800" spc="-5" dirty="0">
                <a:cs typeface="Calibri"/>
              </a:rPr>
              <a:t> </a:t>
            </a:r>
            <a:r>
              <a:rPr lang="en-US" sz="1800" u="heavy" dirty="0">
                <a:solidFill>
                  <a:srgbClr val="419F90"/>
                </a:solidFill>
                <a:uFill>
                  <a:solidFill>
                    <a:srgbClr val="419F90"/>
                  </a:solidFill>
                </a:uFill>
                <a:cs typeface="Calibri"/>
                <a:hlinkClick r:id="rId2"/>
              </a:rPr>
              <a:t>Concur</a:t>
            </a:r>
            <a:r>
              <a:rPr lang="en-US" sz="1800" spc="-20" dirty="0">
                <a:solidFill>
                  <a:srgbClr val="419F90"/>
                </a:solidFill>
                <a:cs typeface="Calibri"/>
              </a:rPr>
              <a:t> </a:t>
            </a:r>
            <a:r>
              <a:rPr lang="en-US" sz="1800" dirty="0">
                <a:cs typeface="Calibri"/>
              </a:rPr>
              <a:t>online</a:t>
            </a:r>
            <a:r>
              <a:rPr lang="en-US" sz="1800" spc="-5" dirty="0">
                <a:cs typeface="Calibri"/>
              </a:rPr>
              <a:t> </a:t>
            </a:r>
            <a:r>
              <a:rPr lang="en-US" sz="1800" dirty="0">
                <a:cs typeface="Calibri"/>
              </a:rPr>
              <a:t>system,</a:t>
            </a:r>
            <a:r>
              <a:rPr lang="en-US" sz="1800" spc="-50" dirty="0">
                <a:cs typeface="Calibri"/>
              </a:rPr>
              <a:t> </a:t>
            </a:r>
            <a:r>
              <a:rPr lang="en-US" sz="1800" dirty="0">
                <a:cs typeface="Calibri"/>
              </a:rPr>
              <a:t>directly</a:t>
            </a:r>
            <a:r>
              <a:rPr lang="en-US" sz="1800" spc="-25" dirty="0">
                <a:cs typeface="Calibri"/>
              </a:rPr>
              <a:t> </a:t>
            </a:r>
            <a:r>
              <a:rPr lang="en-US" sz="1800" dirty="0">
                <a:cs typeface="Calibri"/>
              </a:rPr>
              <a:t>with</a:t>
            </a:r>
            <a:r>
              <a:rPr lang="en-US" sz="1800" spc="-15" dirty="0">
                <a:cs typeface="Calibri"/>
              </a:rPr>
              <a:t> </a:t>
            </a:r>
            <a:r>
              <a:rPr lang="en-US" sz="1800" dirty="0">
                <a:cs typeface="Calibri"/>
              </a:rPr>
              <a:t>an agent at Fox World Travel Inc,</a:t>
            </a:r>
            <a:r>
              <a:rPr lang="en-US" sz="1800" spc="340" dirty="0">
                <a:cs typeface="Calibri"/>
              </a:rPr>
              <a:t> </a:t>
            </a:r>
            <a:r>
              <a:rPr lang="en-US" sz="1800" dirty="0">
                <a:cs typeface="Calibri"/>
              </a:rPr>
              <a:t>by</a:t>
            </a:r>
            <a:r>
              <a:rPr lang="en-US" sz="1800" spc="-35" dirty="0">
                <a:cs typeface="Calibri"/>
              </a:rPr>
              <a:t> </a:t>
            </a:r>
            <a:r>
              <a:rPr lang="en-US" sz="1800" dirty="0">
                <a:cs typeface="Calibri"/>
              </a:rPr>
              <a:t>booking</a:t>
            </a:r>
            <a:r>
              <a:rPr lang="en-US" sz="1800" spc="-20" dirty="0">
                <a:cs typeface="Calibri"/>
              </a:rPr>
              <a:t> </a:t>
            </a:r>
            <a:r>
              <a:rPr lang="en-US" sz="1800" dirty="0">
                <a:cs typeface="Calibri"/>
              </a:rPr>
              <a:t>directly</a:t>
            </a:r>
            <a:r>
              <a:rPr lang="en-US" sz="1800" spc="-15" dirty="0">
                <a:cs typeface="Calibri"/>
              </a:rPr>
              <a:t> </a:t>
            </a:r>
            <a:r>
              <a:rPr lang="en-US" sz="1800" dirty="0">
                <a:cs typeface="Calibri"/>
              </a:rPr>
              <a:t>with</a:t>
            </a:r>
            <a:r>
              <a:rPr lang="en-US" sz="1800" spc="-30" dirty="0">
                <a:cs typeface="Calibri"/>
              </a:rPr>
              <a:t> </a:t>
            </a:r>
            <a:r>
              <a:rPr lang="en-US" sz="1800" dirty="0">
                <a:cs typeface="Calibri"/>
              </a:rPr>
              <a:t>the</a:t>
            </a:r>
            <a:r>
              <a:rPr lang="en-US" sz="1800" spc="-20" dirty="0">
                <a:cs typeface="Calibri"/>
              </a:rPr>
              <a:t> </a:t>
            </a:r>
            <a:r>
              <a:rPr lang="en-US" sz="1800" dirty="0">
                <a:cs typeface="Calibri"/>
              </a:rPr>
              <a:t>lodging</a:t>
            </a:r>
            <a:r>
              <a:rPr lang="en-US" sz="1800" spc="-20" dirty="0">
                <a:cs typeface="Calibri"/>
              </a:rPr>
              <a:t> </a:t>
            </a:r>
            <a:r>
              <a:rPr lang="en-US" sz="1800" dirty="0">
                <a:cs typeface="Calibri"/>
              </a:rPr>
              <a:t>facility,</a:t>
            </a:r>
            <a:r>
              <a:rPr lang="en-US" sz="1800" spc="-25" dirty="0">
                <a:cs typeface="Calibri"/>
              </a:rPr>
              <a:t> </a:t>
            </a:r>
            <a:r>
              <a:rPr lang="en-US" sz="1800" dirty="0">
                <a:cs typeface="Calibri"/>
              </a:rPr>
              <a:t>or</a:t>
            </a:r>
            <a:r>
              <a:rPr lang="en-US" sz="1800" spc="-35" dirty="0">
                <a:cs typeface="Calibri"/>
              </a:rPr>
              <a:t> </a:t>
            </a:r>
            <a:r>
              <a:rPr lang="en-US" sz="1800" dirty="0">
                <a:cs typeface="Calibri"/>
              </a:rPr>
              <a:t>by</a:t>
            </a:r>
            <a:r>
              <a:rPr lang="en-US" sz="1800" spc="-25" dirty="0">
                <a:cs typeface="Calibri"/>
              </a:rPr>
              <a:t> </a:t>
            </a:r>
            <a:r>
              <a:rPr lang="en-US" sz="1800" dirty="0">
                <a:cs typeface="Calibri"/>
              </a:rPr>
              <a:t>booking</a:t>
            </a:r>
            <a:r>
              <a:rPr lang="en-US" sz="1800" spc="-20" dirty="0">
                <a:cs typeface="Calibri"/>
              </a:rPr>
              <a:t> </a:t>
            </a:r>
            <a:r>
              <a:rPr lang="en-US" sz="1800" dirty="0">
                <a:cs typeface="Calibri"/>
              </a:rPr>
              <a:t>through</a:t>
            </a:r>
            <a:r>
              <a:rPr lang="en-US" sz="1800" spc="10" dirty="0">
                <a:cs typeface="Calibri"/>
              </a:rPr>
              <a:t> </a:t>
            </a:r>
            <a:r>
              <a:rPr lang="en-US" sz="1800" u="heavy" dirty="0" err="1">
                <a:solidFill>
                  <a:srgbClr val="419F90"/>
                </a:solidFill>
                <a:uFill>
                  <a:solidFill>
                    <a:srgbClr val="419F90"/>
                  </a:solidFill>
                </a:uFill>
                <a:cs typeface="Calibri"/>
                <a:hlinkClick r:id="rId3"/>
              </a:rPr>
              <a:t>AirBnB</a:t>
            </a:r>
            <a:r>
              <a:rPr lang="en-US" sz="1800" dirty="0">
                <a:cs typeface="Calibri"/>
              </a:rPr>
              <a:t>.</a:t>
            </a:r>
            <a:r>
              <a:rPr lang="en-US" sz="1800" spc="-60" dirty="0">
                <a:cs typeface="Calibri"/>
              </a:rPr>
              <a:t> </a:t>
            </a:r>
            <a:r>
              <a:rPr lang="en-US" sz="1800" b="1" u="sng" dirty="0">
                <a:cs typeface="Calibri"/>
              </a:rPr>
              <a:t>Use</a:t>
            </a:r>
            <a:r>
              <a:rPr lang="en-US" sz="1800" b="1" u="sng" spc="-35" dirty="0">
                <a:cs typeface="Calibri"/>
              </a:rPr>
              <a:t> </a:t>
            </a:r>
            <a:r>
              <a:rPr lang="en-US" sz="1800" b="1" u="sng" dirty="0">
                <a:cs typeface="Calibri"/>
              </a:rPr>
              <a:t>of</a:t>
            </a:r>
            <a:r>
              <a:rPr lang="en-US" sz="1800" b="1" u="sng" spc="-40" dirty="0">
                <a:cs typeface="Calibri"/>
              </a:rPr>
              <a:t> </a:t>
            </a:r>
            <a:r>
              <a:rPr lang="en-US" sz="1800" b="1" u="sng" dirty="0">
                <a:cs typeface="Calibri"/>
              </a:rPr>
              <a:t>other</a:t>
            </a:r>
            <a:r>
              <a:rPr lang="en-US" sz="1800" b="1" u="sng" spc="-30" dirty="0">
                <a:cs typeface="Calibri"/>
              </a:rPr>
              <a:t> </a:t>
            </a:r>
            <a:r>
              <a:rPr lang="en-US" sz="1800" b="1" u="sng" spc="-10" dirty="0">
                <a:cs typeface="Calibri"/>
              </a:rPr>
              <a:t>third- </a:t>
            </a:r>
            <a:r>
              <a:rPr lang="en-US" sz="1800" b="1" u="sng" dirty="0">
                <a:cs typeface="Calibri"/>
              </a:rPr>
              <a:t>party</a:t>
            </a:r>
            <a:r>
              <a:rPr lang="en-US" sz="1800" b="1" u="sng" spc="-25" dirty="0">
                <a:cs typeface="Calibri"/>
              </a:rPr>
              <a:t> </a:t>
            </a:r>
            <a:r>
              <a:rPr lang="en-US" sz="1800" b="1" u="sng" dirty="0">
                <a:cs typeface="Calibri"/>
              </a:rPr>
              <a:t>booking</a:t>
            </a:r>
            <a:r>
              <a:rPr lang="en-US" sz="1800" b="1" u="sng" spc="-10" dirty="0">
                <a:cs typeface="Calibri"/>
              </a:rPr>
              <a:t> </a:t>
            </a:r>
            <a:r>
              <a:rPr lang="en-US" sz="1800" b="1" u="sng" dirty="0">
                <a:cs typeface="Calibri"/>
              </a:rPr>
              <a:t>sites</a:t>
            </a:r>
            <a:r>
              <a:rPr lang="en-US" sz="1800" b="1" u="sng" spc="-30" dirty="0">
                <a:cs typeface="Calibri"/>
              </a:rPr>
              <a:t> </a:t>
            </a:r>
            <a:r>
              <a:rPr lang="en-US" sz="1800" b="1" u="sng" dirty="0">
                <a:cs typeface="Calibri"/>
              </a:rPr>
              <a:t>(e.g.</a:t>
            </a:r>
            <a:r>
              <a:rPr lang="en-US" sz="1800" b="1" u="sng" spc="-15" dirty="0">
                <a:cs typeface="Calibri"/>
              </a:rPr>
              <a:t> </a:t>
            </a:r>
            <a:r>
              <a:rPr lang="en-US" sz="1800" b="1" u="sng" dirty="0">
                <a:cs typeface="Calibri"/>
              </a:rPr>
              <a:t>VRBO,</a:t>
            </a:r>
            <a:r>
              <a:rPr lang="en-US" sz="1800" b="1" u="sng" spc="-20" dirty="0">
                <a:cs typeface="Calibri"/>
              </a:rPr>
              <a:t> </a:t>
            </a:r>
            <a:r>
              <a:rPr lang="en-US" sz="1800" b="1" u="sng" spc="-10" dirty="0">
                <a:cs typeface="Calibri"/>
              </a:rPr>
              <a:t>Hotels.com, </a:t>
            </a:r>
            <a:r>
              <a:rPr lang="en-US" sz="1800" b="1" u="sng" dirty="0">
                <a:cs typeface="Calibri"/>
              </a:rPr>
              <a:t>Travelocity)</a:t>
            </a:r>
            <a:r>
              <a:rPr lang="en-US" sz="1800" b="1" u="sng" spc="-10" dirty="0">
                <a:cs typeface="Calibri"/>
              </a:rPr>
              <a:t> </a:t>
            </a:r>
            <a:r>
              <a:rPr lang="en-US" sz="1800" b="1" u="sng" dirty="0">
                <a:cs typeface="Calibri"/>
              </a:rPr>
              <a:t>is</a:t>
            </a:r>
            <a:r>
              <a:rPr lang="en-US" sz="1800" b="1" u="sng" spc="-25" dirty="0">
                <a:cs typeface="Calibri"/>
              </a:rPr>
              <a:t> </a:t>
            </a:r>
            <a:r>
              <a:rPr lang="en-US" sz="1800" b="1" u="sng" spc="-10" dirty="0">
                <a:cs typeface="Calibri"/>
              </a:rPr>
              <a:t>prohibited.</a:t>
            </a:r>
          </a:p>
          <a:p>
            <a:pPr marL="0" marR="5080" indent="0">
              <a:lnSpc>
                <a:spcPct val="100000"/>
              </a:lnSpc>
              <a:spcBef>
                <a:spcPts val="2165"/>
              </a:spcBef>
              <a:buNone/>
            </a:pPr>
            <a:r>
              <a:rPr lang="en-US" sz="1800" dirty="0">
                <a:cs typeface="Calibri"/>
              </a:rPr>
              <a:t>Travelers</a:t>
            </a:r>
            <a:r>
              <a:rPr lang="en-US" sz="1800" spc="-35" dirty="0">
                <a:cs typeface="Calibri"/>
              </a:rPr>
              <a:t> </a:t>
            </a:r>
            <a:r>
              <a:rPr lang="en-US" sz="1800" dirty="0">
                <a:cs typeface="Calibri"/>
              </a:rPr>
              <a:t>are</a:t>
            </a:r>
            <a:r>
              <a:rPr lang="en-US" sz="1800" spc="-30" dirty="0">
                <a:cs typeface="Calibri"/>
              </a:rPr>
              <a:t> </a:t>
            </a:r>
            <a:r>
              <a:rPr lang="en-US" sz="1800" dirty="0">
                <a:cs typeface="Calibri"/>
              </a:rPr>
              <a:t>limited</a:t>
            </a:r>
            <a:r>
              <a:rPr lang="en-US" sz="1800" spc="-5" dirty="0">
                <a:cs typeface="Calibri"/>
              </a:rPr>
              <a:t> </a:t>
            </a:r>
            <a:r>
              <a:rPr lang="en-US" sz="1800" dirty="0">
                <a:cs typeface="Calibri"/>
              </a:rPr>
              <a:t>to</a:t>
            </a:r>
            <a:r>
              <a:rPr lang="en-US" sz="1800" spc="-30" dirty="0">
                <a:cs typeface="Calibri"/>
              </a:rPr>
              <a:t> </a:t>
            </a:r>
            <a:r>
              <a:rPr lang="en-US" sz="1800" dirty="0">
                <a:cs typeface="Calibri"/>
              </a:rPr>
              <a:t>the</a:t>
            </a:r>
            <a:r>
              <a:rPr lang="en-US" sz="1800" spc="-20" dirty="0">
                <a:cs typeface="Calibri"/>
              </a:rPr>
              <a:t> </a:t>
            </a:r>
            <a:r>
              <a:rPr lang="en-US" sz="1800" dirty="0">
                <a:cs typeface="Calibri"/>
              </a:rPr>
              <a:t>daily</a:t>
            </a:r>
            <a:r>
              <a:rPr lang="en-US" sz="1800" spc="-20" dirty="0">
                <a:cs typeface="Calibri"/>
              </a:rPr>
              <a:t> </a:t>
            </a:r>
            <a:r>
              <a:rPr lang="en-US" sz="1800" dirty="0">
                <a:cs typeface="Calibri"/>
              </a:rPr>
              <a:t>rate</a:t>
            </a:r>
            <a:r>
              <a:rPr lang="en-US" sz="1800" spc="-30" dirty="0">
                <a:cs typeface="Calibri"/>
              </a:rPr>
              <a:t> </a:t>
            </a:r>
            <a:r>
              <a:rPr lang="en-US" sz="1800" dirty="0">
                <a:cs typeface="Calibri"/>
              </a:rPr>
              <a:t>for</a:t>
            </a:r>
            <a:r>
              <a:rPr lang="en-US" sz="1800" spc="-25" dirty="0">
                <a:cs typeface="Calibri"/>
              </a:rPr>
              <a:t> </a:t>
            </a:r>
            <a:r>
              <a:rPr lang="en-US" sz="1800" dirty="0">
                <a:cs typeface="Calibri"/>
              </a:rPr>
              <a:t>the</a:t>
            </a:r>
            <a:r>
              <a:rPr lang="en-US" sz="1800" spc="-15" dirty="0">
                <a:cs typeface="Calibri"/>
              </a:rPr>
              <a:t> </a:t>
            </a:r>
            <a:r>
              <a:rPr lang="en-US" sz="1800" dirty="0">
                <a:cs typeface="Calibri"/>
              </a:rPr>
              <a:t>location.</a:t>
            </a:r>
            <a:r>
              <a:rPr lang="en-US" sz="1800" spc="-15" dirty="0">
                <a:cs typeface="Calibri"/>
              </a:rPr>
              <a:t> </a:t>
            </a:r>
            <a:r>
              <a:rPr lang="en-US" sz="1800" dirty="0">
                <a:cs typeface="Calibri"/>
              </a:rPr>
              <a:t>Use</a:t>
            </a:r>
            <a:r>
              <a:rPr lang="en-US" sz="1800" spc="-30" dirty="0">
                <a:cs typeface="Calibri"/>
              </a:rPr>
              <a:t> </a:t>
            </a:r>
            <a:r>
              <a:rPr lang="en-US" sz="1800" dirty="0">
                <a:cs typeface="Calibri"/>
              </a:rPr>
              <a:t>the</a:t>
            </a:r>
            <a:r>
              <a:rPr lang="en-US" sz="1800" spc="-25" dirty="0">
                <a:cs typeface="Calibri"/>
              </a:rPr>
              <a:t> </a:t>
            </a:r>
            <a:r>
              <a:rPr lang="en-US" sz="1800" dirty="0">
                <a:cs typeface="Calibri"/>
              </a:rPr>
              <a:t>UW</a:t>
            </a:r>
            <a:r>
              <a:rPr lang="en-US" sz="1800" spc="5" dirty="0">
                <a:cs typeface="Calibri"/>
              </a:rPr>
              <a:t> </a:t>
            </a:r>
            <a:r>
              <a:rPr lang="en-US" sz="1800" u="heavy" dirty="0">
                <a:solidFill>
                  <a:srgbClr val="419F90"/>
                </a:solidFill>
                <a:uFill>
                  <a:solidFill>
                    <a:srgbClr val="419F90"/>
                  </a:solidFill>
                </a:uFill>
                <a:cs typeface="Calibri"/>
                <a:hlinkClick r:id="rId4"/>
              </a:rPr>
              <a:t>Per Diem Travel Calculator</a:t>
            </a:r>
            <a:r>
              <a:rPr lang="en-US" sz="1800" spc="-20" dirty="0">
                <a:solidFill>
                  <a:srgbClr val="419F90"/>
                </a:solidFill>
                <a:cs typeface="Calibri"/>
                <a:hlinkClick r:id="rId4"/>
              </a:rPr>
              <a:t> </a:t>
            </a:r>
            <a:r>
              <a:rPr lang="en-US" sz="1800" dirty="0">
                <a:cs typeface="Calibri"/>
              </a:rPr>
              <a:t>to</a:t>
            </a:r>
            <a:r>
              <a:rPr lang="en-US" sz="1800" spc="-25" dirty="0">
                <a:cs typeface="Calibri"/>
              </a:rPr>
              <a:t> </a:t>
            </a:r>
            <a:r>
              <a:rPr lang="en-US" sz="1800" dirty="0">
                <a:cs typeface="Calibri"/>
              </a:rPr>
              <a:t>see</a:t>
            </a:r>
            <a:r>
              <a:rPr lang="en-US" sz="1800" spc="-40" dirty="0">
                <a:cs typeface="Calibri"/>
              </a:rPr>
              <a:t> </a:t>
            </a:r>
            <a:r>
              <a:rPr lang="en-US" sz="1800" dirty="0">
                <a:cs typeface="Calibri"/>
              </a:rPr>
              <a:t>the</a:t>
            </a:r>
            <a:r>
              <a:rPr lang="en-US" sz="1800" spc="-20" dirty="0">
                <a:cs typeface="Calibri"/>
              </a:rPr>
              <a:t> </a:t>
            </a:r>
            <a:r>
              <a:rPr lang="en-US" sz="1800" dirty="0">
                <a:cs typeface="Calibri"/>
              </a:rPr>
              <a:t>daily</a:t>
            </a:r>
            <a:r>
              <a:rPr lang="en-US" sz="1800" spc="-20" dirty="0">
                <a:cs typeface="Calibri"/>
              </a:rPr>
              <a:t> </a:t>
            </a:r>
            <a:r>
              <a:rPr lang="en-US" sz="1800" dirty="0">
                <a:cs typeface="Calibri"/>
              </a:rPr>
              <a:t>rates</a:t>
            </a:r>
            <a:r>
              <a:rPr lang="en-US" sz="1800" spc="-40" dirty="0">
                <a:cs typeface="Calibri"/>
              </a:rPr>
              <a:t> </a:t>
            </a:r>
            <a:r>
              <a:rPr lang="en-US" sz="1800" dirty="0">
                <a:cs typeface="Calibri"/>
              </a:rPr>
              <a:t>for</a:t>
            </a:r>
            <a:r>
              <a:rPr lang="en-US" sz="1800" spc="-25" dirty="0">
                <a:cs typeface="Calibri"/>
              </a:rPr>
              <a:t> </a:t>
            </a:r>
            <a:r>
              <a:rPr lang="en-US" sz="1800" dirty="0">
                <a:cs typeface="Calibri"/>
              </a:rPr>
              <a:t>the</a:t>
            </a:r>
            <a:r>
              <a:rPr lang="en-US" sz="1800" spc="-30" dirty="0">
                <a:cs typeface="Calibri"/>
              </a:rPr>
              <a:t> </a:t>
            </a:r>
            <a:r>
              <a:rPr lang="en-US" sz="1800" dirty="0">
                <a:cs typeface="Calibri"/>
              </a:rPr>
              <a:t>dates</a:t>
            </a:r>
            <a:r>
              <a:rPr lang="en-US" sz="1800" spc="-30" dirty="0">
                <a:cs typeface="Calibri"/>
              </a:rPr>
              <a:t> </a:t>
            </a:r>
            <a:r>
              <a:rPr lang="en-US" sz="1800" dirty="0">
                <a:cs typeface="Calibri"/>
              </a:rPr>
              <a:t>and</a:t>
            </a:r>
            <a:r>
              <a:rPr lang="en-US" sz="1800" spc="-20" dirty="0">
                <a:cs typeface="Calibri"/>
              </a:rPr>
              <a:t> </a:t>
            </a:r>
            <a:r>
              <a:rPr lang="en-US" sz="1800" dirty="0">
                <a:cs typeface="Calibri"/>
              </a:rPr>
              <a:t>location</a:t>
            </a:r>
            <a:r>
              <a:rPr lang="en-US" sz="1800" spc="-10" dirty="0">
                <a:cs typeface="Calibri"/>
              </a:rPr>
              <a:t> </a:t>
            </a:r>
            <a:r>
              <a:rPr lang="en-US" sz="1800" dirty="0">
                <a:cs typeface="Calibri"/>
              </a:rPr>
              <a:t>of</a:t>
            </a:r>
            <a:r>
              <a:rPr lang="en-US" sz="1800" spc="-35" dirty="0">
                <a:cs typeface="Calibri"/>
              </a:rPr>
              <a:t> </a:t>
            </a:r>
            <a:r>
              <a:rPr lang="en-US" sz="1800" dirty="0">
                <a:cs typeface="Calibri"/>
              </a:rPr>
              <a:t>your</a:t>
            </a:r>
            <a:r>
              <a:rPr lang="en-US" sz="1800" spc="-30" dirty="0">
                <a:cs typeface="Calibri"/>
              </a:rPr>
              <a:t> </a:t>
            </a:r>
            <a:r>
              <a:rPr lang="en-US" sz="1800" spc="-10" dirty="0">
                <a:cs typeface="Calibri"/>
              </a:rPr>
              <a:t>trip.</a:t>
            </a:r>
          </a:p>
          <a:p>
            <a:pPr marL="0" indent="0">
              <a:lnSpc>
                <a:spcPct val="100000"/>
              </a:lnSpc>
              <a:spcBef>
                <a:spcPts val="2160"/>
              </a:spcBef>
              <a:buNone/>
            </a:pPr>
            <a:r>
              <a:rPr lang="en-US" sz="1800" b="1" u="sng" dirty="0"/>
              <a:t>Exceeding</a:t>
            </a:r>
            <a:r>
              <a:rPr lang="en-US" sz="1800" b="1" u="sng" spc="-60" dirty="0"/>
              <a:t> </a:t>
            </a:r>
            <a:r>
              <a:rPr lang="en-US" sz="1800" b="1" u="sng" dirty="0"/>
              <a:t>nightly</a:t>
            </a:r>
            <a:r>
              <a:rPr lang="en-US" sz="1800" b="1" u="sng" spc="-40" dirty="0"/>
              <a:t> </a:t>
            </a:r>
            <a:r>
              <a:rPr lang="en-US" sz="1800" b="1" u="sng" spc="-10" dirty="0"/>
              <a:t>rates</a:t>
            </a:r>
          </a:p>
          <a:p>
            <a:pPr marL="0" indent="0">
              <a:lnSpc>
                <a:spcPct val="100000"/>
              </a:lnSpc>
              <a:buNone/>
            </a:pPr>
            <a:r>
              <a:rPr lang="en-US" sz="1800" dirty="0">
                <a:cs typeface="Calibri"/>
              </a:rPr>
              <a:t>Lodging</a:t>
            </a:r>
            <a:r>
              <a:rPr lang="en-US" sz="1800" spc="-20" dirty="0">
                <a:cs typeface="Calibri"/>
              </a:rPr>
              <a:t> </a:t>
            </a:r>
            <a:r>
              <a:rPr lang="en-US" sz="1800" dirty="0">
                <a:cs typeface="Calibri"/>
              </a:rPr>
              <a:t>exceeding</a:t>
            </a:r>
            <a:r>
              <a:rPr lang="en-US" sz="1800" spc="-5" dirty="0">
                <a:cs typeface="Calibri"/>
              </a:rPr>
              <a:t> </a:t>
            </a:r>
            <a:r>
              <a:rPr lang="en-US" sz="1800" dirty="0">
                <a:cs typeface="Calibri"/>
              </a:rPr>
              <a:t>the</a:t>
            </a:r>
            <a:r>
              <a:rPr lang="en-US" sz="1800" spc="-30" dirty="0">
                <a:cs typeface="Calibri"/>
              </a:rPr>
              <a:t> </a:t>
            </a:r>
            <a:r>
              <a:rPr lang="en-US" sz="1800" dirty="0">
                <a:cs typeface="Calibri"/>
              </a:rPr>
              <a:t>maximum</a:t>
            </a:r>
            <a:r>
              <a:rPr lang="en-US" sz="1800" spc="-30" dirty="0">
                <a:cs typeface="Calibri"/>
              </a:rPr>
              <a:t> </a:t>
            </a:r>
            <a:r>
              <a:rPr lang="en-US" sz="1800" dirty="0">
                <a:cs typeface="Calibri"/>
              </a:rPr>
              <a:t>nightly</a:t>
            </a:r>
            <a:r>
              <a:rPr lang="en-US" sz="1800" spc="-20" dirty="0">
                <a:cs typeface="Calibri"/>
              </a:rPr>
              <a:t> </a:t>
            </a:r>
            <a:r>
              <a:rPr lang="en-US" sz="1800" dirty="0">
                <a:cs typeface="Calibri"/>
              </a:rPr>
              <a:t>rate</a:t>
            </a:r>
            <a:r>
              <a:rPr lang="en-US" sz="1800" spc="-30" dirty="0">
                <a:cs typeface="Calibri"/>
              </a:rPr>
              <a:t> </a:t>
            </a:r>
            <a:r>
              <a:rPr lang="en-US" sz="1800" dirty="0">
                <a:cs typeface="Calibri"/>
              </a:rPr>
              <a:t>is</a:t>
            </a:r>
            <a:r>
              <a:rPr lang="en-US" sz="1800" spc="-35" dirty="0">
                <a:cs typeface="Calibri"/>
              </a:rPr>
              <a:t> </a:t>
            </a:r>
            <a:r>
              <a:rPr lang="en-US" sz="1800" spc="-10" dirty="0">
                <a:cs typeface="Calibri"/>
              </a:rPr>
              <a:t>payable/reimbursable</a:t>
            </a:r>
            <a:r>
              <a:rPr lang="en-US" sz="1800" spc="-5" dirty="0">
                <a:cs typeface="Calibri"/>
              </a:rPr>
              <a:t> </a:t>
            </a:r>
            <a:r>
              <a:rPr lang="en-US" sz="1800" dirty="0">
                <a:cs typeface="Calibri"/>
              </a:rPr>
              <a:t>if</a:t>
            </a:r>
            <a:r>
              <a:rPr lang="en-US" sz="1800" spc="-35" dirty="0">
                <a:cs typeface="Calibri"/>
              </a:rPr>
              <a:t> </a:t>
            </a:r>
            <a:r>
              <a:rPr lang="en-US" sz="1800" spc="-10" dirty="0">
                <a:cs typeface="Calibri"/>
              </a:rPr>
              <a:t>either:</a:t>
            </a:r>
          </a:p>
          <a:p>
            <a:pPr marL="755015" marR="654685" lvl="1" indent="-285750">
              <a:lnSpc>
                <a:spcPct val="100000"/>
              </a:lnSpc>
              <a:tabLst>
                <a:tab pos="299085" algn="l"/>
              </a:tabLst>
            </a:pPr>
            <a:r>
              <a:rPr lang="en-US" sz="1800" dirty="0">
                <a:cs typeface="Calibri"/>
              </a:rPr>
              <a:t>The</a:t>
            </a:r>
            <a:r>
              <a:rPr lang="en-US" sz="1800" spc="-40" dirty="0">
                <a:cs typeface="Calibri"/>
              </a:rPr>
              <a:t> </a:t>
            </a:r>
            <a:r>
              <a:rPr lang="en-US" sz="1800" dirty="0">
                <a:cs typeface="Calibri"/>
              </a:rPr>
              <a:t>traveler</a:t>
            </a:r>
            <a:r>
              <a:rPr lang="en-US" sz="1800" spc="-30" dirty="0">
                <a:cs typeface="Calibri"/>
              </a:rPr>
              <a:t> </a:t>
            </a:r>
            <a:r>
              <a:rPr lang="en-US" sz="1800" dirty="0">
                <a:cs typeface="Calibri"/>
              </a:rPr>
              <a:t>stayed</a:t>
            </a:r>
            <a:r>
              <a:rPr lang="en-US" sz="1800" spc="-45" dirty="0">
                <a:cs typeface="Calibri"/>
              </a:rPr>
              <a:t> </a:t>
            </a:r>
            <a:r>
              <a:rPr lang="en-US" sz="1800" dirty="0">
                <a:cs typeface="Calibri"/>
              </a:rPr>
              <a:t>at</a:t>
            </a:r>
            <a:r>
              <a:rPr lang="en-US" sz="1800" spc="-30" dirty="0">
                <a:cs typeface="Calibri"/>
              </a:rPr>
              <a:t> </a:t>
            </a:r>
            <a:r>
              <a:rPr lang="en-US" sz="1800" dirty="0">
                <a:cs typeface="Calibri"/>
              </a:rPr>
              <a:t>the</a:t>
            </a:r>
            <a:r>
              <a:rPr lang="en-US" sz="1800" spc="-35" dirty="0">
                <a:cs typeface="Calibri"/>
              </a:rPr>
              <a:t> </a:t>
            </a:r>
            <a:r>
              <a:rPr lang="en-US" sz="1800" dirty="0">
                <a:cs typeface="Calibri"/>
              </a:rPr>
              <a:t>conference</a:t>
            </a:r>
            <a:r>
              <a:rPr lang="en-US" sz="1800" spc="-20" dirty="0">
                <a:cs typeface="Calibri"/>
              </a:rPr>
              <a:t> </a:t>
            </a:r>
            <a:r>
              <a:rPr lang="en-US" sz="1800" dirty="0">
                <a:cs typeface="Calibri"/>
              </a:rPr>
              <a:t>location</a:t>
            </a:r>
            <a:r>
              <a:rPr lang="en-US" sz="1800" spc="-20" dirty="0">
                <a:cs typeface="Calibri"/>
              </a:rPr>
              <a:t> </a:t>
            </a:r>
            <a:r>
              <a:rPr lang="en-US" sz="1800" dirty="0">
                <a:cs typeface="Calibri"/>
              </a:rPr>
              <a:t>or</a:t>
            </a:r>
            <a:r>
              <a:rPr lang="en-US" sz="1800" spc="-35" dirty="0">
                <a:cs typeface="Calibri"/>
              </a:rPr>
              <a:t> </a:t>
            </a:r>
            <a:r>
              <a:rPr lang="en-US" sz="1800" dirty="0">
                <a:cs typeface="Calibri"/>
              </a:rPr>
              <a:t>a</a:t>
            </a:r>
            <a:r>
              <a:rPr lang="en-US" sz="1800" spc="-40" dirty="0">
                <a:cs typeface="Calibri"/>
              </a:rPr>
              <a:t> </a:t>
            </a:r>
            <a:r>
              <a:rPr lang="en-US" sz="1800" dirty="0">
                <a:cs typeface="Calibri"/>
              </a:rPr>
              <a:t>nearby</a:t>
            </a:r>
            <a:r>
              <a:rPr lang="en-US" sz="1800" spc="-40" dirty="0">
                <a:cs typeface="Calibri"/>
              </a:rPr>
              <a:t> </a:t>
            </a:r>
            <a:r>
              <a:rPr lang="en-US" sz="1800" dirty="0">
                <a:cs typeface="Calibri"/>
              </a:rPr>
              <a:t>lodging</a:t>
            </a:r>
            <a:r>
              <a:rPr lang="en-US" sz="1800" spc="-15" dirty="0">
                <a:cs typeface="Calibri"/>
              </a:rPr>
              <a:t> </a:t>
            </a:r>
            <a:r>
              <a:rPr lang="en-US" sz="1800" dirty="0">
                <a:cs typeface="Calibri"/>
              </a:rPr>
              <a:t>facility</a:t>
            </a:r>
            <a:r>
              <a:rPr lang="en-US" sz="1800" spc="-30" dirty="0">
                <a:cs typeface="Calibri"/>
              </a:rPr>
              <a:t> </a:t>
            </a:r>
            <a:r>
              <a:rPr lang="en-US" sz="1800" dirty="0">
                <a:cs typeface="Calibri"/>
              </a:rPr>
              <a:t>identified</a:t>
            </a:r>
            <a:r>
              <a:rPr lang="en-US" sz="1800" spc="-15" dirty="0">
                <a:cs typeface="Calibri"/>
              </a:rPr>
              <a:t> </a:t>
            </a:r>
            <a:r>
              <a:rPr lang="en-US" sz="1800" dirty="0">
                <a:cs typeface="Calibri"/>
              </a:rPr>
              <a:t>by</a:t>
            </a:r>
            <a:r>
              <a:rPr lang="en-US" sz="1800" spc="-40" dirty="0">
                <a:cs typeface="Calibri"/>
              </a:rPr>
              <a:t> </a:t>
            </a:r>
            <a:r>
              <a:rPr lang="en-US" sz="1800" spc="-25" dirty="0">
                <a:cs typeface="Calibri"/>
              </a:rPr>
              <a:t>the </a:t>
            </a:r>
            <a:r>
              <a:rPr lang="en-US" sz="1800" dirty="0">
                <a:cs typeface="Calibri"/>
              </a:rPr>
              <a:t>conference</a:t>
            </a:r>
            <a:r>
              <a:rPr lang="en-US" sz="1800" spc="-70" dirty="0">
                <a:cs typeface="Calibri"/>
              </a:rPr>
              <a:t> </a:t>
            </a:r>
            <a:r>
              <a:rPr lang="en-US" sz="1800" spc="-10" dirty="0">
                <a:cs typeface="Calibri"/>
              </a:rPr>
              <a:t>organizers (Require supporting documentation).</a:t>
            </a:r>
          </a:p>
          <a:p>
            <a:pPr marL="755650" lvl="1" indent="-285750">
              <a:lnSpc>
                <a:spcPct val="100000"/>
              </a:lnSpc>
              <a:tabLst>
                <a:tab pos="299085" algn="l"/>
              </a:tabLst>
            </a:pPr>
            <a:r>
              <a:rPr lang="en-US" sz="1800" dirty="0">
                <a:cs typeface="Calibri"/>
              </a:rPr>
              <a:t>No</a:t>
            </a:r>
            <a:r>
              <a:rPr lang="en-US" sz="1800" spc="-45" dirty="0">
                <a:cs typeface="Calibri"/>
              </a:rPr>
              <a:t> </a:t>
            </a:r>
            <a:r>
              <a:rPr lang="en-US" sz="1800" dirty="0">
                <a:cs typeface="Calibri"/>
              </a:rPr>
              <a:t>other</a:t>
            </a:r>
            <a:r>
              <a:rPr lang="en-US" sz="1800" spc="-30" dirty="0">
                <a:cs typeface="Calibri"/>
              </a:rPr>
              <a:t> </a:t>
            </a:r>
            <a:r>
              <a:rPr lang="en-US" sz="1800" dirty="0">
                <a:cs typeface="Calibri"/>
              </a:rPr>
              <a:t>lodging</a:t>
            </a:r>
            <a:r>
              <a:rPr lang="en-US" sz="1800" spc="-25" dirty="0">
                <a:cs typeface="Calibri"/>
              </a:rPr>
              <a:t> </a:t>
            </a:r>
            <a:r>
              <a:rPr lang="en-US" sz="1800" dirty="0">
                <a:cs typeface="Calibri"/>
              </a:rPr>
              <a:t>facilities</a:t>
            </a:r>
            <a:r>
              <a:rPr lang="en-US" sz="1800" spc="-30" dirty="0">
                <a:cs typeface="Calibri"/>
              </a:rPr>
              <a:t> </a:t>
            </a:r>
            <a:r>
              <a:rPr lang="en-US" sz="1800" dirty="0">
                <a:cs typeface="Calibri"/>
              </a:rPr>
              <a:t>were</a:t>
            </a:r>
            <a:r>
              <a:rPr lang="en-US" sz="1800" spc="-30" dirty="0">
                <a:cs typeface="Calibri"/>
              </a:rPr>
              <a:t> </a:t>
            </a:r>
            <a:r>
              <a:rPr lang="en-US" sz="1800" dirty="0">
                <a:cs typeface="Calibri"/>
              </a:rPr>
              <a:t>available</a:t>
            </a:r>
            <a:r>
              <a:rPr lang="en-US" sz="1800" spc="-30" dirty="0">
                <a:cs typeface="Calibri"/>
              </a:rPr>
              <a:t> </a:t>
            </a:r>
            <a:r>
              <a:rPr lang="en-US" sz="1800" dirty="0">
                <a:cs typeface="Calibri"/>
              </a:rPr>
              <a:t>within</a:t>
            </a:r>
            <a:r>
              <a:rPr lang="en-US" sz="1800" spc="-30" dirty="0">
                <a:cs typeface="Calibri"/>
              </a:rPr>
              <a:t> </a:t>
            </a:r>
            <a:r>
              <a:rPr lang="en-US" sz="1800" dirty="0">
                <a:cs typeface="Calibri"/>
              </a:rPr>
              <a:t>the</a:t>
            </a:r>
            <a:r>
              <a:rPr lang="en-US" sz="1800" spc="-30" dirty="0">
                <a:cs typeface="Calibri"/>
              </a:rPr>
              <a:t> </a:t>
            </a:r>
            <a:r>
              <a:rPr lang="en-US" sz="1800" dirty="0">
                <a:cs typeface="Calibri"/>
              </a:rPr>
              <a:t>maximum</a:t>
            </a:r>
            <a:r>
              <a:rPr lang="en-US" sz="1800" spc="-40" dirty="0">
                <a:cs typeface="Calibri"/>
              </a:rPr>
              <a:t> </a:t>
            </a:r>
            <a:r>
              <a:rPr lang="en-US" sz="1800" dirty="0">
                <a:cs typeface="Calibri"/>
              </a:rPr>
              <a:t>nightly</a:t>
            </a:r>
            <a:r>
              <a:rPr lang="en-US" sz="1800" spc="-30" dirty="0">
                <a:cs typeface="Calibri"/>
              </a:rPr>
              <a:t> </a:t>
            </a:r>
            <a:r>
              <a:rPr lang="en-US" sz="1800" spc="-10" dirty="0">
                <a:cs typeface="Calibri"/>
              </a:rPr>
              <a:t>limits (Require supporting documentation).</a:t>
            </a:r>
          </a:p>
          <a:p>
            <a:pPr marL="12700">
              <a:lnSpc>
                <a:spcPct val="100000"/>
              </a:lnSpc>
              <a:spcBef>
                <a:spcPts val="2165"/>
              </a:spcBef>
            </a:pPr>
            <a:r>
              <a:rPr lang="en-US" sz="1800" dirty="0">
                <a:cs typeface="Calibri"/>
              </a:rPr>
              <a:t>For</a:t>
            </a:r>
            <a:r>
              <a:rPr lang="en-US" sz="1800" spc="-40" dirty="0">
                <a:cs typeface="Calibri"/>
              </a:rPr>
              <a:t> </a:t>
            </a:r>
            <a:r>
              <a:rPr lang="en-US" sz="1800" dirty="0">
                <a:cs typeface="Calibri"/>
              </a:rPr>
              <a:t>more</a:t>
            </a:r>
            <a:r>
              <a:rPr lang="en-US" sz="1800" spc="-35" dirty="0">
                <a:cs typeface="Calibri"/>
              </a:rPr>
              <a:t> </a:t>
            </a:r>
            <a:r>
              <a:rPr lang="en-US" sz="1800" dirty="0">
                <a:cs typeface="Calibri"/>
              </a:rPr>
              <a:t>details:</a:t>
            </a:r>
            <a:r>
              <a:rPr lang="en-US" sz="1800" spc="-30" dirty="0">
                <a:cs typeface="Calibri"/>
              </a:rPr>
              <a:t> </a:t>
            </a:r>
            <a:r>
              <a:rPr lang="en-US" sz="1800" u="heavy" dirty="0">
                <a:solidFill>
                  <a:srgbClr val="419F90"/>
                </a:solidFill>
                <a:uFill>
                  <a:solidFill>
                    <a:srgbClr val="419F90"/>
                  </a:solidFill>
                </a:uFill>
                <a:cs typeface="Calibri"/>
                <a:hlinkClick r:id="rId5"/>
              </a:rPr>
              <a:t>Reserving</a:t>
            </a:r>
            <a:r>
              <a:rPr lang="en-US" sz="1800" u="heavy" spc="-35" dirty="0">
                <a:solidFill>
                  <a:srgbClr val="419F90"/>
                </a:solidFill>
                <a:uFill>
                  <a:solidFill>
                    <a:srgbClr val="419F90"/>
                  </a:solidFill>
                </a:uFill>
                <a:cs typeface="Calibri"/>
                <a:hlinkClick r:id="rId5"/>
              </a:rPr>
              <a:t> </a:t>
            </a:r>
            <a:r>
              <a:rPr lang="en-US" sz="1800" u="heavy" spc="-10" dirty="0">
                <a:solidFill>
                  <a:srgbClr val="419F90"/>
                </a:solidFill>
                <a:uFill>
                  <a:solidFill>
                    <a:srgbClr val="419F90"/>
                  </a:solidFill>
                </a:uFill>
                <a:cs typeface="Calibri"/>
                <a:hlinkClick r:id="rId5"/>
              </a:rPr>
              <a:t>Lodging</a:t>
            </a:r>
          </a:p>
        </p:txBody>
      </p:sp>
    </p:spTree>
    <p:extLst>
      <p:ext uri="{BB962C8B-B14F-4D97-AF65-F5344CB8AC3E}">
        <p14:creationId xmlns:p14="http://schemas.microsoft.com/office/powerpoint/2010/main" val="2169838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B702-F1C6-EF97-64E0-2C63925EF2BC}"/>
              </a:ext>
            </a:extLst>
          </p:cNvPr>
          <p:cNvSpPr>
            <a:spLocks noGrp="1"/>
          </p:cNvSpPr>
          <p:nvPr>
            <p:ph type="title"/>
          </p:nvPr>
        </p:nvSpPr>
        <p:spPr>
          <a:xfrm>
            <a:off x="838200" y="500062"/>
            <a:ext cx="10515600" cy="1325563"/>
          </a:xfrm>
        </p:spPr>
        <p:txBody>
          <a:bodyPr>
            <a:noAutofit/>
          </a:bodyPr>
          <a:lstStyle/>
          <a:p>
            <a:pPr algn="ctr"/>
            <a:r>
              <a:rPr lang="en-US" dirty="0">
                <a:latin typeface="+mn-lt"/>
              </a:rPr>
              <a:t>Travel and Reimbursement Policies and Procedure: Authorized drivers</a:t>
            </a:r>
            <a:br>
              <a:rPr lang="en-US" dirty="0">
                <a:latin typeface="+mn-lt"/>
              </a:rPr>
            </a:br>
            <a:endParaRPr lang="en-US" dirty="0">
              <a:latin typeface="+mn-lt"/>
            </a:endParaRPr>
          </a:p>
        </p:txBody>
      </p:sp>
      <p:sp>
        <p:nvSpPr>
          <p:cNvPr id="4" name="Content Placeholder 2">
            <a:extLst>
              <a:ext uri="{FF2B5EF4-FFF2-40B4-BE49-F238E27FC236}">
                <a16:creationId xmlns:a16="http://schemas.microsoft.com/office/drawing/2014/main" id="{2324FDCD-B462-382B-60E8-50221FA69749}"/>
              </a:ext>
            </a:extLst>
          </p:cNvPr>
          <p:cNvSpPr>
            <a:spLocks noGrp="1"/>
          </p:cNvSpPr>
          <p:nvPr>
            <p:ph idx="1"/>
          </p:nvPr>
        </p:nvSpPr>
        <p:spPr>
          <a:xfrm>
            <a:off x="838200" y="1825625"/>
            <a:ext cx="10515600" cy="4351338"/>
          </a:xfrm>
        </p:spPr>
        <p:txBody>
          <a:bodyPr>
            <a:normAutofit fontScale="70000" lnSpcReduction="20000"/>
          </a:bodyPr>
          <a:lstStyle/>
          <a:p>
            <a:pPr marL="0" indent="0">
              <a:lnSpc>
                <a:spcPct val="100000"/>
              </a:lnSpc>
              <a:spcBef>
                <a:spcPts val="335"/>
              </a:spcBef>
              <a:buNone/>
            </a:pPr>
            <a:r>
              <a:rPr lang="en-US" sz="2900" b="1" u="heavy" dirty="0">
                <a:uFill>
                  <a:solidFill>
                    <a:srgbClr val="000000"/>
                  </a:solidFill>
                </a:uFill>
                <a:cs typeface="Calibri"/>
              </a:rPr>
              <a:t>Authorized</a:t>
            </a:r>
            <a:r>
              <a:rPr lang="en-US" sz="2900" b="1" u="heavy" spc="-30" dirty="0">
                <a:uFill>
                  <a:solidFill>
                    <a:srgbClr val="000000"/>
                  </a:solidFill>
                </a:uFill>
                <a:cs typeface="Calibri"/>
              </a:rPr>
              <a:t> </a:t>
            </a:r>
            <a:r>
              <a:rPr lang="en-US" sz="2900" b="1" u="heavy" spc="-10" dirty="0">
                <a:uFill>
                  <a:solidFill>
                    <a:srgbClr val="000000"/>
                  </a:solidFill>
                </a:uFill>
                <a:cs typeface="Calibri"/>
              </a:rPr>
              <a:t>drivers</a:t>
            </a:r>
            <a:endParaRPr lang="en-US" sz="2900" dirty="0">
              <a:cs typeface="Calibri"/>
            </a:endParaRPr>
          </a:p>
          <a:p>
            <a:pPr marL="0" indent="0">
              <a:lnSpc>
                <a:spcPts val="1880"/>
              </a:lnSpc>
              <a:spcBef>
                <a:spcPts val="240"/>
              </a:spcBef>
              <a:buNone/>
            </a:pPr>
            <a:r>
              <a:rPr lang="en-US" sz="2900" dirty="0">
                <a:cs typeface="Calibri"/>
              </a:rPr>
              <a:t>Employees</a:t>
            </a:r>
            <a:r>
              <a:rPr lang="en-US" sz="2900" spc="-45" dirty="0">
                <a:cs typeface="Calibri"/>
              </a:rPr>
              <a:t> </a:t>
            </a:r>
            <a:r>
              <a:rPr lang="en-US" sz="2900" spc="-10" dirty="0">
                <a:cs typeface="Calibri"/>
              </a:rPr>
              <a:t>anticipating</a:t>
            </a:r>
            <a:r>
              <a:rPr lang="en-US" sz="2900" spc="-35" dirty="0">
                <a:cs typeface="Calibri"/>
              </a:rPr>
              <a:t> </a:t>
            </a:r>
            <a:r>
              <a:rPr lang="en-US" sz="2900" dirty="0">
                <a:cs typeface="Calibri"/>
              </a:rPr>
              <a:t>the</a:t>
            </a:r>
            <a:r>
              <a:rPr lang="en-US" sz="2900" spc="-45" dirty="0">
                <a:cs typeface="Calibri"/>
              </a:rPr>
              <a:t> </a:t>
            </a:r>
            <a:r>
              <a:rPr lang="en-US" sz="2900" dirty="0">
                <a:cs typeface="Calibri"/>
              </a:rPr>
              <a:t>need</a:t>
            </a:r>
            <a:r>
              <a:rPr lang="en-US" sz="2900" spc="-45" dirty="0">
                <a:cs typeface="Calibri"/>
              </a:rPr>
              <a:t> </a:t>
            </a:r>
            <a:r>
              <a:rPr lang="en-US" sz="2900" dirty="0">
                <a:cs typeface="Calibri"/>
              </a:rPr>
              <a:t>to</a:t>
            </a:r>
            <a:r>
              <a:rPr lang="en-US" sz="2900" spc="-45" dirty="0">
                <a:cs typeface="Calibri"/>
              </a:rPr>
              <a:t> </a:t>
            </a:r>
            <a:r>
              <a:rPr lang="en-US" sz="2900" dirty="0">
                <a:cs typeface="Calibri"/>
              </a:rPr>
              <a:t>drive</a:t>
            </a:r>
            <a:r>
              <a:rPr lang="en-US" sz="2900" spc="-50" dirty="0">
                <a:cs typeface="Calibri"/>
              </a:rPr>
              <a:t> </a:t>
            </a:r>
            <a:r>
              <a:rPr lang="en-US" sz="2900" dirty="0">
                <a:cs typeface="Calibri"/>
              </a:rPr>
              <a:t>a</a:t>
            </a:r>
            <a:r>
              <a:rPr lang="en-US" sz="2900" spc="-50" dirty="0">
                <a:cs typeface="Calibri"/>
              </a:rPr>
              <a:t> </a:t>
            </a:r>
            <a:r>
              <a:rPr lang="en-US" sz="2900" dirty="0">
                <a:cs typeface="Calibri"/>
              </a:rPr>
              <a:t>personal,</a:t>
            </a:r>
            <a:r>
              <a:rPr lang="en-US" sz="2900" spc="-45" dirty="0">
                <a:cs typeface="Calibri"/>
              </a:rPr>
              <a:t> </a:t>
            </a:r>
            <a:r>
              <a:rPr lang="en-US" sz="2900" dirty="0">
                <a:cs typeface="Calibri"/>
              </a:rPr>
              <a:t>rental,</a:t>
            </a:r>
            <a:r>
              <a:rPr lang="en-US" sz="2900" spc="-30" dirty="0">
                <a:cs typeface="Calibri"/>
              </a:rPr>
              <a:t> </a:t>
            </a:r>
            <a:r>
              <a:rPr lang="en-US" sz="2900" dirty="0">
                <a:cs typeface="Calibri"/>
              </a:rPr>
              <a:t>or</a:t>
            </a:r>
            <a:r>
              <a:rPr lang="en-US" sz="2900" spc="-55" dirty="0">
                <a:cs typeface="Calibri"/>
              </a:rPr>
              <a:t> </a:t>
            </a:r>
            <a:r>
              <a:rPr lang="en-US" sz="2900" dirty="0">
                <a:cs typeface="Calibri"/>
              </a:rPr>
              <a:t>fleet</a:t>
            </a:r>
            <a:r>
              <a:rPr lang="en-US" sz="2900" spc="-55" dirty="0">
                <a:cs typeface="Calibri"/>
              </a:rPr>
              <a:t> </a:t>
            </a:r>
            <a:r>
              <a:rPr lang="en-US" sz="2900" dirty="0">
                <a:cs typeface="Calibri"/>
              </a:rPr>
              <a:t>vehicles</a:t>
            </a:r>
            <a:r>
              <a:rPr lang="en-US" sz="2900" spc="-20" dirty="0">
                <a:cs typeface="Calibri"/>
              </a:rPr>
              <a:t> </a:t>
            </a:r>
            <a:r>
              <a:rPr lang="en-US" sz="2900" dirty="0">
                <a:cs typeface="Calibri"/>
              </a:rPr>
              <a:t>for</a:t>
            </a:r>
            <a:r>
              <a:rPr lang="en-US" sz="2900" spc="-55" dirty="0">
                <a:cs typeface="Calibri"/>
              </a:rPr>
              <a:t> </a:t>
            </a:r>
            <a:r>
              <a:rPr lang="en-US" sz="2900" dirty="0">
                <a:cs typeface="Calibri"/>
              </a:rPr>
              <a:t>business</a:t>
            </a:r>
            <a:r>
              <a:rPr lang="en-US" sz="2900" spc="-35" dirty="0">
                <a:cs typeface="Calibri"/>
              </a:rPr>
              <a:t> </a:t>
            </a:r>
            <a:r>
              <a:rPr lang="en-US" sz="2900" dirty="0">
                <a:cs typeface="Calibri"/>
              </a:rPr>
              <a:t>purposes</a:t>
            </a:r>
            <a:r>
              <a:rPr lang="en-US" sz="2900" spc="-60" dirty="0">
                <a:cs typeface="Calibri"/>
              </a:rPr>
              <a:t> </a:t>
            </a:r>
            <a:r>
              <a:rPr lang="en-US" sz="2900" spc="-25" dirty="0" err="1">
                <a:cs typeface="Calibri"/>
              </a:rPr>
              <a:t>at</a:t>
            </a:r>
            <a:r>
              <a:rPr lang="en-US" sz="2900" spc="-10" dirty="0" err="1">
                <a:cs typeface="Calibri"/>
              </a:rPr>
              <a:t>UW</a:t>
            </a:r>
            <a:r>
              <a:rPr lang="en-US" sz="2900" spc="-10" dirty="0">
                <a:cs typeface="Calibri"/>
              </a:rPr>
              <a:t>‐Madison</a:t>
            </a:r>
            <a:r>
              <a:rPr lang="en-US" sz="2900" spc="-20" dirty="0">
                <a:cs typeface="Calibri"/>
              </a:rPr>
              <a:t> </a:t>
            </a:r>
            <a:r>
              <a:rPr lang="en-US" sz="2900" dirty="0">
                <a:cs typeface="Calibri"/>
              </a:rPr>
              <a:t>are</a:t>
            </a:r>
            <a:r>
              <a:rPr lang="en-US" sz="2900" spc="-25" dirty="0">
                <a:cs typeface="Calibri"/>
              </a:rPr>
              <a:t> </a:t>
            </a:r>
            <a:r>
              <a:rPr lang="en-US" sz="2900" b="1" dirty="0">
                <a:cs typeface="Calibri"/>
              </a:rPr>
              <a:t>required</a:t>
            </a:r>
            <a:r>
              <a:rPr lang="en-US" sz="2900" b="1" spc="-40" dirty="0">
                <a:cs typeface="Calibri"/>
              </a:rPr>
              <a:t> </a:t>
            </a:r>
            <a:r>
              <a:rPr lang="en-US" sz="2900" b="1" dirty="0">
                <a:cs typeface="Calibri"/>
              </a:rPr>
              <a:t>to</a:t>
            </a:r>
            <a:r>
              <a:rPr lang="en-US" sz="2900" b="1" spc="-65" dirty="0">
                <a:cs typeface="Calibri"/>
              </a:rPr>
              <a:t> </a:t>
            </a:r>
            <a:r>
              <a:rPr lang="en-US" sz="2900" b="1" dirty="0">
                <a:cs typeface="Calibri"/>
              </a:rPr>
              <a:t>be</a:t>
            </a:r>
            <a:r>
              <a:rPr lang="en-US" sz="2900" b="1" spc="-45" dirty="0">
                <a:cs typeface="Calibri"/>
              </a:rPr>
              <a:t> </a:t>
            </a:r>
            <a:r>
              <a:rPr lang="en-US" sz="2900" b="1" dirty="0">
                <a:cs typeface="Calibri"/>
              </a:rPr>
              <a:t>authorized</a:t>
            </a:r>
            <a:r>
              <a:rPr lang="en-US" sz="2900" b="1" spc="-55" dirty="0">
                <a:cs typeface="Calibri"/>
              </a:rPr>
              <a:t> </a:t>
            </a:r>
            <a:r>
              <a:rPr lang="en-US" sz="2900" b="1" dirty="0">
                <a:cs typeface="Calibri"/>
              </a:rPr>
              <a:t>in</a:t>
            </a:r>
            <a:r>
              <a:rPr lang="en-US" sz="2900" b="1" spc="-45" dirty="0">
                <a:cs typeface="Calibri"/>
              </a:rPr>
              <a:t> </a:t>
            </a:r>
            <a:r>
              <a:rPr lang="en-US" sz="2900" b="1" dirty="0">
                <a:cs typeface="Calibri"/>
              </a:rPr>
              <a:t>advance</a:t>
            </a:r>
            <a:r>
              <a:rPr lang="en-US" sz="2900" dirty="0">
                <a:cs typeface="Calibri"/>
              </a:rPr>
              <a:t>.</a:t>
            </a:r>
            <a:r>
              <a:rPr lang="en-US" sz="2900" spc="-70" dirty="0">
                <a:cs typeface="Calibri"/>
              </a:rPr>
              <a:t> </a:t>
            </a:r>
            <a:r>
              <a:rPr lang="en-US" sz="2900" dirty="0">
                <a:cs typeface="Calibri"/>
              </a:rPr>
              <a:t>Apply</a:t>
            </a:r>
            <a:r>
              <a:rPr lang="en-US" sz="2900" spc="-20" dirty="0">
                <a:cs typeface="Calibri"/>
              </a:rPr>
              <a:t> </a:t>
            </a:r>
            <a:r>
              <a:rPr lang="en-US" sz="2900" dirty="0">
                <a:cs typeface="Calibri"/>
              </a:rPr>
              <a:t>to</a:t>
            </a:r>
            <a:r>
              <a:rPr lang="en-US" sz="2900" spc="-15" dirty="0">
                <a:cs typeface="Calibri"/>
              </a:rPr>
              <a:t> </a:t>
            </a:r>
            <a:r>
              <a:rPr lang="en-US" sz="2900" u="heavy" spc="-10" dirty="0">
                <a:uFill>
                  <a:solidFill>
                    <a:srgbClr val="419F90"/>
                  </a:solidFill>
                </a:uFill>
                <a:cs typeface="Calibri"/>
                <a:hlinkClick r:id="rId2">
                  <a:extLst>
                    <a:ext uri="{A12FA001-AC4F-418D-AE19-62706E023703}">
                      <ahyp:hlinkClr xmlns:ahyp="http://schemas.microsoft.com/office/drawing/2018/hyperlinkcolor" val="tx"/>
                    </a:ext>
                  </a:extLst>
                </a:hlinkClick>
              </a:rPr>
              <a:t>Here</a:t>
            </a:r>
            <a:r>
              <a:rPr lang="en-US" sz="2900" spc="-10" dirty="0">
                <a:cs typeface="Calibri"/>
              </a:rPr>
              <a:t>.</a:t>
            </a:r>
            <a:endParaRPr lang="en-US" sz="2900" dirty="0">
              <a:cs typeface="Calibri"/>
            </a:endParaRPr>
          </a:p>
          <a:p>
            <a:pPr marL="0" indent="0">
              <a:lnSpc>
                <a:spcPts val="2125"/>
              </a:lnSpc>
              <a:buNone/>
            </a:pPr>
            <a:r>
              <a:rPr lang="en-US" sz="2900" dirty="0">
                <a:cs typeface="Calibri"/>
              </a:rPr>
              <a:t>Steps</a:t>
            </a:r>
            <a:r>
              <a:rPr lang="en-US" sz="2900" spc="-15" dirty="0">
                <a:cs typeface="Calibri"/>
              </a:rPr>
              <a:t> </a:t>
            </a:r>
            <a:r>
              <a:rPr lang="en-US" sz="2900" dirty="0">
                <a:cs typeface="Calibri"/>
              </a:rPr>
              <a:t>to</a:t>
            </a:r>
            <a:r>
              <a:rPr lang="en-US" sz="2900" spc="-20" dirty="0">
                <a:cs typeface="Calibri"/>
              </a:rPr>
              <a:t> </a:t>
            </a:r>
            <a:r>
              <a:rPr lang="en-US" sz="2900" dirty="0">
                <a:cs typeface="Calibri"/>
              </a:rPr>
              <a:t>apply</a:t>
            </a:r>
            <a:r>
              <a:rPr lang="en-US" sz="2900" spc="-5" dirty="0">
                <a:cs typeface="Calibri"/>
              </a:rPr>
              <a:t> </a:t>
            </a:r>
            <a:r>
              <a:rPr lang="en-US" sz="2900" dirty="0">
                <a:cs typeface="Calibri"/>
              </a:rPr>
              <a:t>to</a:t>
            </a:r>
            <a:r>
              <a:rPr lang="en-US" sz="2900" spc="-20" dirty="0">
                <a:cs typeface="Calibri"/>
              </a:rPr>
              <a:t> </a:t>
            </a:r>
            <a:r>
              <a:rPr lang="en-US" sz="2900" dirty="0">
                <a:cs typeface="Calibri"/>
              </a:rPr>
              <a:t>be a</a:t>
            </a:r>
            <a:r>
              <a:rPr lang="en-US" sz="2900" spc="-20" dirty="0">
                <a:cs typeface="Calibri"/>
              </a:rPr>
              <a:t> </a:t>
            </a:r>
            <a:r>
              <a:rPr lang="en-US" sz="2900" dirty="0">
                <a:cs typeface="Calibri"/>
              </a:rPr>
              <a:t>UW</a:t>
            </a:r>
            <a:r>
              <a:rPr lang="en-US" sz="2900" spc="-15" dirty="0">
                <a:cs typeface="Calibri"/>
              </a:rPr>
              <a:t> </a:t>
            </a:r>
            <a:r>
              <a:rPr lang="en-US" sz="2900" spc="-10" dirty="0">
                <a:cs typeface="Calibri"/>
              </a:rPr>
              <a:t>authorized</a:t>
            </a:r>
            <a:r>
              <a:rPr lang="en-US" sz="2900" spc="-5" dirty="0">
                <a:cs typeface="Calibri"/>
              </a:rPr>
              <a:t> </a:t>
            </a:r>
            <a:r>
              <a:rPr lang="en-US" sz="2900" spc="-10" dirty="0">
                <a:cs typeface="Calibri"/>
              </a:rPr>
              <a:t>driver:</a:t>
            </a:r>
            <a:endParaRPr lang="en-US" sz="2900" dirty="0">
              <a:cs typeface="Calibri"/>
            </a:endParaRPr>
          </a:p>
          <a:p>
            <a:pPr marL="354965" indent="-342265">
              <a:lnSpc>
                <a:spcPts val="2125"/>
              </a:lnSpc>
              <a:buAutoNum type="arabicPeriod"/>
              <a:tabLst>
                <a:tab pos="354965" algn="l"/>
              </a:tabLst>
            </a:pPr>
            <a:r>
              <a:rPr lang="en-US" sz="2900" dirty="0">
                <a:cs typeface="Calibri"/>
              </a:rPr>
              <a:t>Access</a:t>
            </a:r>
            <a:r>
              <a:rPr lang="en-US" sz="2900" spc="-25" dirty="0">
                <a:cs typeface="Calibri"/>
              </a:rPr>
              <a:t> </a:t>
            </a:r>
            <a:r>
              <a:rPr lang="en-US" sz="2900" dirty="0">
                <a:cs typeface="Calibri"/>
              </a:rPr>
              <a:t>the</a:t>
            </a:r>
            <a:r>
              <a:rPr lang="en-US" sz="2900" spc="-25" dirty="0">
                <a:cs typeface="Calibri"/>
              </a:rPr>
              <a:t> </a:t>
            </a:r>
            <a:r>
              <a:rPr lang="en-US" sz="2900" dirty="0">
                <a:cs typeface="Calibri"/>
              </a:rPr>
              <a:t>EFMS</a:t>
            </a:r>
            <a:r>
              <a:rPr lang="en-US" sz="2900" spc="-30" dirty="0">
                <a:cs typeface="Calibri"/>
              </a:rPr>
              <a:t> </a:t>
            </a:r>
            <a:r>
              <a:rPr lang="en-US" sz="2900" dirty="0">
                <a:cs typeface="Calibri"/>
              </a:rPr>
              <a:t>portal</a:t>
            </a:r>
            <a:r>
              <a:rPr lang="en-US" sz="2900" spc="-20" dirty="0">
                <a:cs typeface="Calibri"/>
              </a:rPr>
              <a:t> </a:t>
            </a:r>
            <a:r>
              <a:rPr lang="en-US" sz="2900" dirty="0">
                <a:cs typeface="Calibri"/>
              </a:rPr>
              <a:t>here:</a:t>
            </a:r>
            <a:r>
              <a:rPr lang="en-US" sz="2900" spc="-5" dirty="0">
                <a:cs typeface="Calibri"/>
              </a:rPr>
              <a:t> </a:t>
            </a:r>
            <a:r>
              <a:rPr lang="en-US" sz="2900" u="heavy" spc="-10" dirty="0">
                <a:solidFill>
                  <a:srgbClr val="419F90"/>
                </a:solidFill>
                <a:uFill>
                  <a:solidFill>
                    <a:srgbClr val="419F90"/>
                  </a:solidFill>
                </a:uFill>
                <a:cs typeface="Calibri"/>
                <a:hlinkClick r:id="rId3"/>
              </a:rPr>
              <a:t>https://fleetportal.wi.gov/my.policy</a:t>
            </a:r>
            <a:endParaRPr lang="en-US" sz="2900" dirty="0">
              <a:cs typeface="Calibri"/>
            </a:endParaRPr>
          </a:p>
          <a:p>
            <a:pPr marL="354965" indent="-342265">
              <a:lnSpc>
                <a:spcPct val="100000"/>
              </a:lnSpc>
              <a:buAutoNum type="arabicPeriod"/>
              <a:tabLst>
                <a:tab pos="354965" algn="l"/>
              </a:tabLst>
            </a:pPr>
            <a:r>
              <a:rPr lang="en-US" sz="2900" dirty="0">
                <a:cs typeface="Calibri"/>
              </a:rPr>
              <a:t>Select</a:t>
            </a:r>
            <a:r>
              <a:rPr lang="en-US" sz="2900" spc="-35" dirty="0">
                <a:cs typeface="Calibri"/>
              </a:rPr>
              <a:t> </a:t>
            </a:r>
            <a:r>
              <a:rPr lang="en-US" sz="2900" dirty="0">
                <a:cs typeface="Calibri"/>
              </a:rPr>
              <a:t>the</a:t>
            </a:r>
            <a:r>
              <a:rPr lang="en-US" sz="2900" spc="-30" dirty="0">
                <a:cs typeface="Calibri"/>
              </a:rPr>
              <a:t> </a:t>
            </a:r>
            <a:r>
              <a:rPr lang="en-US" sz="2900" dirty="0">
                <a:cs typeface="Calibri"/>
              </a:rPr>
              <a:t>type</a:t>
            </a:r>
            <a:r>
              <a:rPr lang="en-US" sz="2900" spc="-45" dirty="0">
                <a:cs typeface="Calibri"/>
              </a:rPr>
              <a:t> </a:t>
            </a:r>
            <a:r>
              <a:rPr lang="en-US" sz="2900" dirty="0">
                <a:cs typeface="Calibri"/>
              </a:rPr>
              <a:t>of</a:t>
            </a:r>
            <a:r>
              <a:rPr lang="en-US" sz="2900" spc="-45" dirty="0">
                <a:cs typeface="Calibri"/>
              </a:rPr>
              <a:t> </a:t>
            </a:r>
            <a:r>
              <a:rPr lang="en-US" sz="2900" dirty="0">
                <a:cs typeface="Calibri"/>
              </a:rPr>
              <a:t>employee:</a:t>
            </a:r>
            <a:r>
              <a:rPr lang="en-US" sz="2900" spc="-30" dirty="0">
                <a:cs typeface="Calibri"/>
              </a:rPr>
              <a:t> </a:t>
            </a:r>
            <a:r>
              <a:rPr lang="en-US" sz="2900" b="1" spc="-25" dirty="0">
                <a:cs typeface="Calibri"/>
              </a:rPr>
              <a:t>UW</a:t>
            </a:r>
            <a:endParaRPr lang="en-US" sz="2900" dirty="0">
              <a:cs typeface="Calibri"/>
            </a:endParaRPr>
          </a:p>
          <a:p>
            <a:pPr marL="354965" indent="-342265">
              <a:lnSpc>
                <a:spcPct val="100000"/>
              </a:lnSpc>
              <a:buAutoNum type="arabicPeriod"/>
              <a:tabLst>
                <a:tab pos="354965" algn="l"/>
              </a:tabLst>
            </a:pPr>
            <a:r>
              <a:rPr lang="en-US" sz="2900" dirty="0">
                <a:cs typeface="Calibri"/>
              </a:rPr>
              <a:t>Select</a:t>
            </a:r>
            <a:r>
              <a:rPr lang="en-US" sz="2900" spc="-10" dirty="0">
                <a:cs typeface="Calibri"/>
              </a:rPr>
              <a:t> </a:t>
            </a:r>
            <a:r>
              <a:rPr lang="en-US" sz="2900" dirty="0">
                <a:cs typeface="Calibri"/>
              </a:rPr>
              <a:t>the</a:t>
            </a:r>
            <a:r>
              <a:rPr lang="en-US" sz="2900" spc="-5" dirty="0">
                <a:cs typeface="Calibri"/>
              </a:rPr>
              <a:t> </a:t>
            </a:r>
            <a:r>
              <a:rPr lang="en-US" sz="2900" dirty="0">
                <a:cs typeface="Calibri"/>
              </a:rPr>
              <a:t>UW</a:t>
            </a:r>
            <a:r>
              <a:rPr lang="en-US" sz="2900" spc="-25" dirty="0">
                <a:cs typeface="Calibri"/>
              </a:rPr>
              <a:t> </a:t>
            </a:r>
            <a:r>
              <a:rPr lang="en-US" sz="2900" dirty="0">
                <a:cs typeface="Calibri"/>
              </a:rPr>
              <a:t>campus: </a:t>
            </a:r>
            <a:r>
              <a:rPr lang="en-US" sz="2900" b="1" dirty="0">
                <a:cs typeface="Calibri"/>
              </a:rPr>
              <a:t>UW</a:t>
            </a:r>
            <a:r>
              <a:rPr lang="en-US" sz="2900" b="1" spc="-10" dirty="0">
                <a:cs typeface="Calibri"/>
              </a:rPr>
              <a:t> </a:t>
            </a:r>
            <a:r>
              <a:rPr lang="en-US" sz="2900" b="1" dirty="0">
                <a:cs typeface="Calibri"/>
              </a:rPr>
              <a:t>Madison</a:t>
            </a:r>
            <a:r>
              <a:rPr lang="en-US" sz="2900" b="1" spc="-15" dirty="0">
                <a:cs typeface="Calibri"/>
              </a:rPr>
              <a:t> </a:t>
            </a:r>
            <a:r>
              <a:rPr lang="en-US" sz="2900" b="1" dirty="0">
                <a:cs typeface="Calibri"/>
              </a:rPr>
              <a:t>(this</a:t>
            </a:r>
            <a:r>
              <a:rPr lang="en-US" sz="2900" b="1" spc="-50" dirty="0">
                <a:cs typeface="Calibri"/>
              </a:rPr>
              <a:t> </a:t>
            </a:r>
            <a:r>
              <a:rPr lang="en-US" sz="2900" b="1" dirty="0">
                <a:cs typeface="Calibri"/>
              </a:rPr>
              <a:t>will</a:t>
            </a:r>
            <a:r>
              <a:rPr lang="en-US" sz="2900" b="1" spc="-30" dirty="0">
                <a:cs typeface="Calibri"/>
              </a:rPr>
              <a:t> </a:t>
            </a:r>
            <a:r>
              <a:rPr lang="en-US" sz="2900" b="1" dirty="0">
                <a:cs typeface="Calibri"/>
              </a:rPr>
              <a:t>take</a:t>
            </a:r>
            <a:r>
              <a:rPr lang="en-US" sz="2900" b="1" spc="-20" dirty="0">
                <a:cs typeface="Calibri"/>
              </a:rPr>
              <a:t> </a:t>
            </a:r>
            <a:r>
              <a:rPr lang="en-US" sz="2900" b="1" dirty="0">
                <a:cs typeface="Calibri"/>
              </a:rPr>
              <a:t>you</a:t>
            </a:r>
            <a:r>
              <a:rPr lang="en-US" sz="2900" b="1" spc="-30" dirty="0">
                <a:cs typeface="Calibri"/>
              </a:rPr>
              <a:t> </a:t>
            </a:r>
            <a:r>
              <a:rPr lang="en-US" sz="2900" b="1" dirty="0">
                <a:cs typeface="Calibri"/>
              </a:rPr>
              <a:t>to</a:t>
            </a:r>
            <a:r>
              <a:rPr lang="en-US" sz="2900" b="1" spc="-15" dirty="0">
                <a:cs typeface="Calibri"/>
              </a:rPr>
              <a:t> </a:t>
            </a:r>
            <a:r>
              <a:rPr lang="en-US" sz="2900" b="1" dirty="0">
                <a:cs typeface="Calibri"/>
              </a:rPr>
              <a:t>a</a:t>
            </a:r>
            <a:r>
              <a:rPr lang="en-US" sz="2900" b="1" spc="-10" dirty="0">
                <a:cs typeface="Calibri"/>
              </a:rPr>
              <a:t> </a:t>
            </a:r>
            <a:r>
              <a:rPr lang="en-US" sz="2900" b="1" dirty="0">
                <a:cs typeface="Calibri"/>
              </a:rPr>
              <a:t>NetID</a:t>
            </a:r>
            <a:r>
              <a:rPr lang="en-US" sz="2900" b="1" spc="-25" dirty="0">
                <a:cs typeface="Calibri"/>
              </a:rPr>
              <a:t> </a:t>
            </a:r>
            <a:r>
              <a:rPr lang="en-US" sz="2900" b="1" dirty="0">
                <a:cs typeface="Calibri"/>
              </a:rPr>
              <a:t>log</a:t>
            </a:r>
            <a:r>
              <a:rPr lang="en-US" sz="2900" b="1" spc="-25" dirty="0">
                <a:cs typeface="Calibri"/>
              </a:rPr>
              <a:t> </a:t>
            </a:r>
            <a:r>
              <a:rPr lang="en-US" sz="2900" b="1" dirty="0">
                <a:cs typeface="Calibri"/>
              </a:rPr>
              <a:t>in</a:t>
            </a:r>
            <a:r>
              <a:rPr lang="en-US" sz="2900" b="1" spc="-25" dirty="0">
                <a:cs typeface="Calibri"/>
              </a:rPr>
              <a:t> </a:t>
            </a:r>
            <a:r>
              <a:rPr lang="en-US" sz="2900" b="1" spc="-10" dirty="0">
                <a:cs typeface="Calibri"/>
              </a:rPr>
              <a:t>page)</a:t>
            </a:r>
            <a:endParaRPr lang="en-US" sz="2900" dirty="0">
              <a:cs typeface="Calibri"/>
            </a:endParaRPr>
          </a:p>
          <a:p>
            <a:pPr marL="354965" indent="-342265">
              <a:lnSpc>
                <a:spcPct val="100000"/>
              </a:lnSpc>
              <a:buAutoNum type="arabicPeriod"/>
              <a:tabLst>
                <a:tab pos="354965" algn="l"/>
              </a:tabLst>
            </a:pPr>
            <a:r>
              <a:rPr lang="en-US" sz="2900" dirty="0">
                <a:cs typeface="Calibri"/>
              </a:rPr>
              <a:t>Complete</a:t>
            </a:r>
            <a:r>
              <a:rPr lang="en-US" sz="2900" spc="-45" dirty="0">
                <a:cs typeface="Calibri"/>
              </a:rPr>
              <a:t> </a:t>
            </a:r>
            <a:r>
              <a:rPr lang="en-US" sz="2900" dirty="0">
                <a:cs typeface="Calibri"/>
              </a:rPr>
              <a:t>the</a:t>
            </a:r>
            <a:r>
              <a:rPr lang="en-US" sz="2900" spc="-35" dirty="0">
                <a:cs typeface="Calibri"/>
              </a:rPr>
              <a:t> </a:t>
            </a:r>
            <a:r>
              <a:rPr lang="en-US" sz="2900" dirty="0">
                <a:cs typeface="Calibri"/>
              </a:rPr>
              <a:t>Vehicle</a:t>
            </a:r>
            <a:r>
              <a:rPr lang="en-US" sz="2900" spc="-20" dirty="0">
                <a:cs typeface="Calibri"/>
              </a:rPr>
              <a:t> </a:t>
            </a:r>
            <a:r>
              <a:rPr lang="en-US" sz="2900" dirty="0">
                <a:cs typeface="Calibri"/>
              </a:rPr>
              <a:t>Use</a:t>
            </a:r>
            <a:r>
              <a:rPr lang="en-US" sz="2900" spc="-55" dirty="0">
                <a:cs typeface="Calibri"/>
              </a:rPr>
              <a:t> </a:t>
            </a:r>
            <a:r>
              <a:rPr lang="en-US" sz="2900" dirty="0">
                <a:cs typeface="Calibri"/>
              </a:rPr>
              <a:t>Agreement</a:t>
            </a:r>
            <a:r>
              <a:rPr lang="en-US" sz="2900" spc="-50" dirty="0">
                <a:cs typeface="Calibri"/>
              </a:rPr>
              <a:t> </a:t>
            </a:r>
            <a:r>
              <a:rPr lang="en-US" sz="2900" dirty="0">
                <a:cs typeface="Calibri"/>
              </a:rPr>
              <a:t>with</a:t>
            </a:r>
            <a:r>
              <a:rPr lang="en-US" sz="2900" spc="-40" dirty="0">
                <a:cs typeface="Calibri"/>
              </a:rPr>
              <a:t> </a:t>
            </a:r>
            <a:r>
              <a:rPr lang="en-US" sz="2900" dirty="0">
                <a:cs typeface="Calibri"/>
              </a:rPr>
              <a:t>your</a:t>
            </a:r>
            <a:r>
              <a:rPr lang="en-US" sz="2900" spc="-40" dirty="0">
                <a:cs typeface="Calibri"/>
              </a:rPr>
              <a:t> </a:t>
            </a:r>
            <a:r>
              <a:rPr lang="en-US" sz="2900" dirty="0">
                <a:cs typeface="Calibri"/>
              </a:rPr>
              <a:t>Driver’s</a:t>
            </a:r>
            <a:r>
              <a:rPr lang="en-US" sz="2900" spc="-35" dirty="0">
                <a:cs typeface="Calibri"/>
              </a:rPr>
              <a:t> </a:t>
            </a:r>
            <a:r>
              <a:rPr lang="en-US" sz="2900" dirty="0">
                <a:cs typeface="Calibri"/>
              </a:rPr>
              <a:t>License</a:t>
            </a:r>
            <a:r>
              <a:rPr lang="en-US" sz="2900" spc="-30" dirty="0">
                <a:cs typeface="Calibri"/>
              </a:rPr>
              <a:t> </a:t>
            </a:r>
            <a:r>
              <a:rPr lang="en-US" sz="2900" spc="-10" dirty="0">
                <a:cs typeface="Calibri"/>
              </a:rPr>
              <a:t>details.</a:t>
            </a:r>
            <a:endParaRPr lang="en-US" sz="2900" dirty="0">
              <a:cs typeface="Calibri"/>
            </a:endParaRPr>
          </a:p>
          <a:p>
            <a:pPr marL="354965" indent="-342265">
              <a:lnSpc>
                <a:spcPct val="100000"/>
              </a:lnSpc>
              <a:buAutoNum type="arabicPeriod"/>
              <a:tabLst>
                <a:tab pos="354965" algn="l"/>
              </a:tabLst>
            </a:pPr>
            <a:r>
              <a:rPr lang="en-US" sz="2900" dirty="0">
                <a:cs typeface="Calibri"/>
              </a:rPr>
              <a:t>Add</a:t>
            </a:r>
            <a:r>
              <a:rPr lang="en-US" sz="2900" spc="-40" dirty="0">
                <a:cs typeface="Calibri"/>
              </a:rPr>
              <a:t> </a:t>
            </a:r>
            <a:r>
              <a:rPr lang="en-US" sz="2900" dirty="0">
                <a:cs typeface="Calibri"/>
              </a:rPr>
              <a:t>your</a:t>
            </a:r>
            <a:r>
              <a:rPr lang="en-US" sz="2900" spc="-30" dirty="0">
                <a:cs typeface="Calibri"/>
              </a:rPr>
              <a:t> </a:t>
            </a:r>
            <a:r>
              <a:rPr lang="en-US" sz="2900" dirty="0">
                <a:cs typeface="Calibri"/>
              </a:rPr>
              <a:t>Supervisor</a:t>
            </a:r>
            <a:r>
              <a:rPr lang="en-US" sz="2900" spc="-30" dirty="0">
                <a:cs typeface="Calibri"/>
              </a:rPr>
              <a:t> </a:t>
            </a:r>
          </a:p>
          <a:p>
            <a:pPr marL="354965" indent="-342265">
              <a:lnSpc>
                <a:spcPct val="100000"/>
              </a:lnSpc>
              <a:buAutoNum type="arabicPeriod"/>
              <a:tabLst>
                <a:tab pos="354965" algn="l"/>
              </a:tabLst>
            </a:pPr>
            <a:r>
              <a:rPr lang="en-US" sz="2900" dirty="0">
                <a:cs typeface="Calibri"/>
              </a:rPr>
              <a:t>Provide</a:t>
            </a:r>
            <a:r>
              <a:rPr lang="en-US" sz="2900" spc="-30" dirty="0">
                <a:cs typeface="Calibri"/>
              </a:rPr>
              <a:t> </a:t>
            </a:r>
            <a:r>
              <a:rPr lang="en-US" sz="2900" dirty="0">
                <a:cs typeface="Calibri"/>
              </a:rPr>
              <a:t>the</a:t>
            </a:r>
            <a:r>
              <a:rPr lang="en-US" sz="2900" spc="-40" dirty="0">
                <a:cs typeface="Calibri"/>
              </a:rPr>
              <a:t> </a:t>
            </a:r>
            <a:r>
              <a:rPr lang="en-US" sz="2900" dirty="0">
                <a:cs typeface="Calibri"/>
              </a:rPr>
              <a:t>UDDS:</a:t>
            </a:r>
            <a:r>
              <a:rPr lang="en-US" sz="2900" spc="-10" dirty="0">
                <a:cs typeface="Calibri"/>
              </a:rPr>
              <a:t> </a:t>
            </a:r>
            <a:r>
              <a:rPr lang="en-US" sz="2900" b="1" spc="-10" dirty="0">
                <a:cs typeface="Calibri"/>
              </a:rPr>
              <a:t>UA194200</a:t>
            </a:r>
            <a:endParaRPr lang="en-US" sz="2900" dirty="0">
              <a:cs typeface="Calibri"/>
            </a:endParaRPr>
          </a:p>
          <a:p>
            <a:pPr>
              <a:lnSpc>
                <a:spcPct val="100000"/>
              </a:lnSpc>
              <a:spcBef>
                <a:spcPts val="515"/>
              </a:spcBef>
            </a:pPr>
            <a:endParaRPr lang="en-US" sz="2900" dirty="0">
              <a:cs typeface="Calibri"/>
            </a:endParaRPr>
          </a:p>
          <a:p>
            <a:pPr marL="24765">
              <a:lnSpc>
                <a:spcPct val="100000"/>
              </a:lnSpc>
            </a:pPr>
            <a:r>
              <a:rPr lang="en-US" sz="2900" dirty="0">
                <a:solidFill>
                  <a:srgbClr val="353535"/>
                </a:solidFill>
                <a:cs typeface="Calibri"/>
              </a:rPr>
              <a:t>Driver</a:t>
            </a:r>
            <a:r>
              <a:rPr lang="en-US" sz="2900" spc="-50" dirty="0">
                <a:solidFill>
                  <a:srgbClr val="353535"/>
                </a:solidFill>
                <a:cs typeface="Calibri"/>
              </a:rPr>
              <a:t> </a:t>
            </a:r>
            <a:r>
              <a:rPr lang="en-US" sz="2900" spc="-10" dirty="0">
                <a:solidFill>
                  <a:srgbClr val="353535"/>
                </a:solidFill>
                <a:cs typeface="Calibri"/>
              </a:rPr>
              <a:t>authorization</a:t>
            </a:r>
            <a:r>
              <a:rPr lang="en-US" sz="2900" spc="-15" dirty="0">
                <a:solidFill>
                  <a:srgbClr val="353535"/>
                </a:solidFill>
                <a:cs typeface="Calibri"/>
              </a:rPr>
              <a:t> request </a:t>
            </a:r>
            <a:r>
              <a:rPr lang="en-US" sz="2900" dirty="0">
                <a:solidFill>
                  <a:srgbClr val="353535"/>
                </a:solidFill>
                <a:cs typeface="Calibri"/>
              </a:rPr>
              <a:t>may</a:t>
            </a:r>
            <a:r>
              <a:rPr lang="en-US" sz="2900" spc="-65" dirty="0">
                <a:solidFill>
                  <a:srgbClr val="353535"/>
                </a:solidFill>
                <a:cs typeface="Calibri"/>
              </a:rPr>
              <a:t> </a:t>
            </a:r>
            <a:r>
              <a:rPr lang="en-US" sz="2900" dirty="0">
                <a:solidFill>
                  <a:srgbClr val="353535"/>
                </a:solidFill>
                <a:cs typeface="Calibri"/>
              </a:rPr>
              <a:t>take</a:t>
            </a:r>
            <a:r>
              <a:rPr lang="en-US" sz="2900" spc="-60" dirty="0">
                <a:solidFill>
                  <a:srgbClr val="353535"/>
                </a:solidFill>
                <a:cs typeface="Calibri"/>
              </a:rPr>
              <a:t> </a:t>
            </a:r>
            <a:r>
              <a:rPr lang="en-US" sz="2900" dirty="0">
                <a:solidFill>
                  <a:srgbClr val="353535"/>
                </a:solidFill>
                <a:cs typeface="Calibri"/>
              </a:rPr>
              <a:t>up</a:t>
            </a:r>
            <a:r>
              <a:rPr lang="en-US" sz="2900" spc="-55" dirty="0">
                <a:solidFill>
                  <a:srgbClr val="353535"/>
                </a:solidFill>
                <a:cs typeface="Calibri"/>
              </a:rPr>
              <a:t> </a:t>
            </a:r>
            <a:r>
              <a:rPr lang="en-US" sz="2900" dirty="0">
                <a:solidFill>
                  <a:srgbClr val="353535"/>
                </a:solidFill>
                <a:cs typeface="Calibri"/>
              </a:rPr>
              <a:t>to</a:t>
            </a:r>
            <a:r>
              <a:rPr lang="en-US" sz="2900" spc="-60" dirty="0">
                <a:solidFill>
                  <a:srgbClr val="353535"/>
                </a:solidFill>
                <a:cs typeface="Calibri"/>
              </a:rPr>
              <a:t> </a:t>
            </a:r>
            <a:r>
              <a:rPr lang="en-US" sz="2900" dirty="0">
                <a:solidFill>
                  <a:srgbClr val="353535"/>
                </a:solidFill>
                <a:cs typeface="Calibri"/>
              </a:rPr>
              <a:t>10</a:t>
            </a:r>
            <a:r>
              <a:rPr lang="en-US" sz="2900" spc="-50" dirty="0">
                <a:solidFill>
                  <a:srgbClr val="353535"/>
                </a:solidFill>
                <a:cs typeface="Calibri"/>
              </a:rPr>
              <a:t> </a:t>
            </a:r>
            <a:r>
              <a:rPr lang="en-US" sz="2900" spc="-10" dirty="0">
                <a:solidFill>
                  <a:srgbClr val="353535"/>
                </a:solidFill>
                <a:cs typeface="Calibri"/>
              </a:rPr>
              <a:t>business</a:t>
            </a:r>
            <a:r>
              <a:rPr lang="en-US" sz="2900" spc="-25" dirty="0">
                <a:solidFill>
                  <a:srgbClr val="353535"/>
                </a:solidFill>
                <a:cs typeface="Calibri"/>
              </a:rPr>
              <a:t> </a:t>
            </a:r>
            <a:r>
              <a:rPr lang="en-US" sz="2900" spc="-10" dirty="0">
                <a:solidFill>
                  <a:srgbClr val="353535"/>
                </a:solidFill>
                <a:cs typeface="Calibri"/>
              </a:rPr>
              <a:t>days to process.</a:t>
            </a:r>
            <a:endParaRPr lang="en-US" sz="2900" dirty="0">
              <a:cs typeface="Calibri"/>
            </a:endParaRPr>
          </a:p>
          <a:p>
            <a:endParaRPr lang="en-US" dirty="0"/>
          </a:p>
        </p:txBody>
      </p:sp>
    </p:spTree>
    <p:extLst>
      <p:ext uri="{BB962C8B-B14F-4D97-AF65-F5344CB8AC3E}">
        <p14:creationId xmlns:p14="http://schemas.microsoft.com/office/powerpoint/2010/main" val="2084986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354</TotalTime>
  <Words>1378</Words>
  <Application>Microsoft Office PowerPoint</Application>
  <PresentationFormat>Widescreen</PresentationFormat>
  <Paragraphs>123</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Amasis MT Pro Black</vt:lpstr>
      <vt:lpstr>Aptos</vt:lpstr>
      <vt:lpstr>Aptos Display</vt:lpstr>
      <vt:lpstr>Arial</vt:lpstr>
      <vt:lpstr>Calibri</vt:lpstr>
      <vt:lpstr>Sans Serif Collection</vt:lpstr>
      <vt:lpstr>Times New Roman</vt:lpstr>
      <vt:lpstr>Office Theme</vt:lpstr>
      <vt:lpstr>UW Purchasing and Reimbursement Policies and Procedure </vt:lpstr>
      <vt:lpstr>UW Purchasing and Reimbursement Policies and Procedure Overview </vt:lpstr>
      <vt:lpstr>Purchasing Policy and Procedure: Shop@UW+</vt:lpstr>
      <vt:lpstr>PowerPoint Presentation</vt:lpstr>
      <vt:lpstr>Purchasing Policy and Procedure: Purchasing Card (P-Card) </vt:lpstr>
      <vt:lpstr>Travel and Reimbursement: Concur (More Details Here)</vt:lpstr>
      <vt:lpstr>Travel and Reimbursement Policies and Procedure: Cost Comparison</vt:lpstr>
      <vt:lpstr>Travel and Reimbursement Policies and Procedure: Lodging</vt:lpstr>
      <vt:lpstr>Travel and Reimbursement Policies and Procedure: Authorized drivers </vt:lpstr>
      <vt:lpstr>Travel and Reimbursement Policies and Procedure: Authorized drivers</vt:lpstr>
      <vt:lpstr>Reimbursement Policies and Procedure: Submitting an Expense Report</vt:lpstr>
      <vt:lpstr>Reimbursement Policies and Procedure: Hosted Business Meal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Nhia Vang</dc:creator>
  <cp:lastModifiedBy>Nhia Vang</cp:lastModifiedBy>
  <cp:revision>60</cp:revision>
  <dcterms:created xsi:type="dcterms:W3CDTF">2025-08-11T04:42:15Z</dcterms:created>
  <dcterms:modified xsi:type="dcterms:W3CDTF">2025-08-27T16:55:16Z</dcterms:modified>
</cp:coreProperties>
</file>